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Lst>
  <p:sldSz cy="5143500" cx="9144000"/>
  <p:notesSz cx="6858000" cy="9144000"/>
  <p:embeddedFontLst>
    <p:embeddedFont>
      <p:font typeface="Proxima Nova"/>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font" Target="fonts/ProximaNova-regular.fntdata"/><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font" Target="fonts/ProximaNova-italic.fntdata"/><Relationship Id="rId10" Type="http://schemas.openxmlformats.org/officeDocument/2006/relationships/slide" Target="slides/slide6.xml"/><Relationship Id="rId54" Type="http://schemas.openxmlformats.org/officeDocument/2006/relationships/font" Target="fonts/ProximaNova-bold.fntdata"/><Relationship Id="rId13" Type="http://schemas.openxmlformats.org/officeDocument/2006/relationships/slide" Target="slides/slide9.xml"/><Relationship Id="rId12" Type="http://schemas.openxmlformats.org/officeDocument/2006/relationships/slide" Target="slides/slide8.xml"/><Relationship Id="rId56" Type="http://schemas.openxmlformats.org/officeDocument/2006/relationships/font" Target="fonts/ProximaNova-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 name="Shape 1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6" name="Shape 1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1" name="Shape 231"/>
        <p:cNvGrpSpPr/>
        <p:nvPr/>
      </p:nvGrpSpPr>
      <p:grpSpPr>
        <a:xfrm>
          <a:off x="0" y="0"/>
          <a:ext cx="0" cy="0"/>
          <a:chOff x="0" y="0"/>
          <a:chExt cx="0" cy="0"/>
        </a:xfrm>
      </p:grpSpPr>
      <p:sp>
        <p:nvSpPr>
          <p:cNvPr id="232" name="Shape 2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3" name="Shape 2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7" name="Shape 237"/>
        <p:cNvGrpSpPr/>
        <p:nvPr/>
      </p:nvGrpSpPr>
      <p:grpSpPr>
        <a:xfrm>
          <a:off x="0" y="0"/>
          <a:ext cx="0" cy="0"/>
          <a:chOff x="0" y="0"/>
          <a:chExt cx="0" cy="0"/>
        </a:xfrm>
      </p:grpSpPr>
      <p:sp>
        <p:nvSpPr>
          <p:cNvPr id="238" name="Shape 2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9" name="Shape 23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4" name="Shape 274"/>
        <p:cNvGrpSpPr/>
        <p:nvPr/>
      </p:nvGrpSpPr>
      <p:grpSpPr>
        <a:xfrm>
          <a:off x="0" y="0"/>
          <a:ext cx="0" cy="0"/>
          <a:chOff x="0" y="0"/>
          <a:chExt cx="0" cy="0"/>
        </a:xfrm>
      </p:grpSpPr>
      <p:sp>
        <p:nvSpPr>
          <p:cNvPr id="275" name="Shape 2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6" name="Shape 2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2" name="Shape 292"/>
        <p:cNvGrpSpPr/>
        <p:nvPr/>
      </p:nvGrpSpPr>
      <p:grpSpPr>
        <a:xfrm>
          <a:off x="0" y="0"/>
          <a:ext cx="0" cy="0"/>
          <a:chOff x="0" y="0"/>
          <a:chExt cx="0" cy="0"/>
        </a:xfrm>
      </p:grpSpPr>
      <p:sp>
        <p:nvSpPr>
          <p:cNvPr id="293" name="Shape 2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4" name="Shape 2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 name="Shape 72"/>
        <p:cNvGrpSpPr/>
        <p:nvPr/>
      </p:nvGrpSpPr>
      <p:grpSpPr>
        <a:xfrm>
          <a:off x="0" y="0"/>
          <a:ext cx="0" cy="0"/>
          <a:chOff x="0" y="0"/>
          <a:chExt cx="0" cy="0"/>
        </a:xfrm>
      </p:grpSpPr>
      <p:sp>
        <p:nvSpPr>
          <p:cNvPr id="73" name="Shape 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4" name="Shape 7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5" name="Shape 3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8" name="Shape 308"/>
        <p:cNvGrpSpPr/>
        <p:nvPr/>
      </p:nvGrpSpPr>
      <p:grpSpPr>
        <a:xfrm>
          <a:off x="0" y="0"/>
          <a:ext cx="0" cy="0"/>
          <a:chOff x="0" y="0"/>
          <a:chExt cx="0" cy="0"/>
        </a:xfrm>
      </p:grpSpPr>
      <p:sp>
        <p:nvSpPr>
          <p:cNvPr id="309" name="Shape 3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0" name="Shape 31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6" name="Shape 3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2" name="Shape 322"/>
        <p:cNvGrpSpPr/>
        <p:nvPr/>
      </p:nvGrpSpPr>
      <p:grpSpPr>
        <a:xfrm>
          <a:off x="0" y="0"/>
          <a:ext cx="0" cy="0"/>
          <a:chOff x="0" y="0"/>
          <a:chExt cx="0" cy="0"/>
        </a:xfrm>
      </p:grpSpPr>
      <p:sp>
        <p:nvSpPr>
          <p:cNvPr id="323" name="Shape 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4" name="Shape 3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9" name="Shape 329"/>
        <p:cNvGrpSpPr/>
        <p:nvPr/>
      </p:nvGrpSpPr>
      <p:grpSpPr>
        <a:xfrm>
          <a:off x="0" y="0"/>
          <a:ext cx="0" cy="0"/>
          <a:chOff x="0" y="0"/>
          <a:chExt cx="0" cy="0"/>
        </a:xfrm>
      </p:grpSpPr>
      <p:sp>
        <p:nvSpPr>
          <p:cNvPr id="330" name="Shape 3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1" name="Shape 3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5" name="Shape 335"/>
        <p:cNvGrpSpPr/>
        <p:nvPr/>
      </p:nvGrpSpPr>
      <p:grpSpPr>
        <a:xfrm>
          <a:off x="0" y="0"/>
          <a:ext cx="0" cy="0"/>
          <a:chOff x="0" y="0"/>
          <a:chExt cx="0" cy="0"/>
        </a:xfrm>
      </p:grpSpPr>
      <p:sp>
        <p:nvSpPr>
          <p:cNvPr id="336" name="Shape 3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7" name="Shape 3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0" name="Shape 340"/>
        <p:cNvGrpSpPr/>
        <p:nvPr/>
      </p:nvGrpSpPr>
      <p:grpSpPr>
        <a:xfrm>
          <a:off x="0" y="0"/>
          <a:ext cx="0" cy="0"/>
          <a:chOff x="0" y="0"/>
          <a:chExt cx="0" cy="0"/>
        </a:xfrm>
      </p:grpSpPr>
      <p:sp>
        <p:nvSpPr>
          <p:cNvPr id="341" name="Shape 3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2" name="Shape 34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5" name="Shape 345"/>
        <p:cNvGrpSpPr/>
        <p:nvPr/>
      </p:nvGrpSpPr>
      <p:grpSpPr>
        <a:xfrm>
          <a:off x="0" y="0"/>
          <a:ext cx="0" cy="0"/>
          <a:chOff x="0" y="0"/>
          <a:chExt cx="0" cy="0"/>
        </a:xfrm>
      </p:grpSpPr>
      <p:sp>
        <p:nvSpPr>
          <p:cNvPr id="346" name="Shape 3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7" name="Shape 34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2" name="Shape 3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9" name="Shape 79"/>
        <p:cNvGrpSpPr/>
        <p:nvPr/>
      </p:nvGrpSpPr>
      <p:grpSpPr>
        <a:xfrm>
          <a:off x="0" y="0"/>
          <a:ext cx="0" cy="0"/>
          <a:chOff x="0" y="0"/>
          <a:chExt cx="0" cy="0"/>
        </a:xfrm>
      </p:grpSpPr>
      <p:sp>
        <p:nvSpPr>
          <p:cNvPr id="80" name="Shape 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 name="Shape 8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solidFill>
          <a:schemeClr val="dk1"/>
        </a:solidFill>
      </p:bgPr>
    </p:bg>
    <p:spTree>
      <p:nvGrpSpPr>
        <p:cNvPr id="9" name="Shape 9"/>
        <p:cNvGrpSpPr/>
        <p:nvPr/>
      </p:nvGrpSpPr>
      <p:grpSpPr>
        <a:xfrm>
          <a:off x="0" y="0"/>
          <a:ext cx="0" cy="0"/>
          <a:chOff x="0" y="0"/>
          <a:chExt cx="0" cy="0"/>
        </a:xfrm>
      </p:grpSpPr>
      <p:cxnSp>
        <p:nvCxnSpPr>
          <p:cNvPr id="10" name="Shape 10"/>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11" name="Shape 11"/>
          <p:cNvSpPr txBox="1"/>
          <p:nvPr>
            <p:ph type="ctrTitle"/>
          </p:nvPr>
        </p:nvSpPr>
        <p:spPr>
          <a:xfrm>
            <a:off x="510450" y="1257300"/>
            <a:ext cx="8123100" cy="1588500"/>
          </a:xfrm>
          <a:prstGeom prst="rect">
            <a:avLst/>
          </a:prstGeom>
        </p:spPr>
        <p:txBody>
          <a:bodyPr anchorCtr="0" anchor="b"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12" name="Shape 12"/>
          <p:cNvSpPr txBox="1"/>
          <p:nvPr>
            <p:ph idx="1" type="subTitle"/>
          </p:nvPr>
        </p:nvSpPr>
        <p:spPr>
          <a:xfrm>
            <a:off x="510450" y="3182312"/>
            <a:ext cx="8123100" cy="630000"/>
          </a:xfrm>
          <a:prstGeom prst="rect">
            <a:avLst/>
          </a:prstGeom>
        </p:spPr>
        <p:txBody>
          <a:bodyPr anchorCtr="0" anchor="t" bIns="91425" lIns="91425" rIns="91425" tIns="91425"/>
          <a:lstStyle>
            <a:lvl1pPr lvl="0">
              <a:lnSpc>
                <a:spcPct val="100000"/>
              </a:lnSpc>
              <a:spcBef>
                <a:spcPts val="0"/>
              </a:spcBef>
              <a:spcAft>
                <a:spcPts val="0"/>
              </a:spcAft>
              <a:buClr>
                <a:schemeClr val="lt1"/>
              </a:buClr>
              <a:buSzPct val="100000"/>
              <a:buNone/>
              <a:defRPr sz="2400">
                <a:solidFill>
                  <a:schemeClr val="lt1"/>
                </a:solidFill>
              </a:defRPr>
            </a:lvl1pPr>
            <a:lvl2pPr lvl="1">
              <a:lnSpc>
                <a:spcPct val="100000"/>
              </a:lnSpc>
              <a:spcBef>
                <a:spcPts val="0"/>
              </a:spcBef>
              <a:spcAft>
                <a:spcPts val="0"/>
              </a:spcAft>
              <a:buClr>
                <a:schemeClr val="lt1"/>
              </a:buClr>
              <a:buSzPct val="100000"/>
              <a:buNone/>
              <a:defRPr sz="2400">
                <a:solidFill>
                  <a:schemeClr val="lt1"/>
                </a:solidFill>
              </a:defRPr>
            </a:lvl2pPr>
            <a:lvl3pPr lvl="2">
              <a:lnSpc>
                <a:spcPct val="100000"/>
              </a:lnSpc>
              <a:spcBef>
                <a:spcPts val="0"/>
              </a:spcBef>
              <a:spcAft>
                <a:spcPts val="0"/>
              </a:spcAft>
              <a:buClr>
                <a:schemeClr val="lt1"/>
              </a:buClr>
              <a:buSzPct val="100000"/>
              <a:buNone/>
              <a:defRPr sz="2400">
                <a:solidFill>
                  <a:schemeClr val="lt1"/>
                </a:solidFill>
              </a:defRPr>
            </a:lvl3pPr>
            <a:lvl4pPr lvl="3">
              <a:lnSpc>
                <a:spcPct val="100000"/>
              </a:lnSpc>
              <a:spcBef>
                <a:spcPts val="0"/>
              </a:spcBef>
              <a:spcAft>
                <a:spcPts val="0"/>
              </a:spcAft>
              <a:buClr>
                <a:schemeClr val="lt1"/>
              </a:buClr>
              <a:buSzPct val="100000"/>
              <a:buNone/>
              <a:defRPr sz="2400">
                <a:solidFill>
                  <a:schemeClr val="lt1"/>
                </a:solidFill>
              </a:defRPr>
            </a:lvl4pPr>
            <a:lvl5pPr lvl="4">
              <a:lnSpc>
                <a:spcPct val="100000"/>
              </a:lnSpc>
              <a:spcBef>
                <a:spcPts val="0"/>
              </a:spcBef>
              <a:spcAft>
                <a:spcPts val="0"/>
              </a:spcAft>
              <a:buClr>
                <a:schemeClr val="lt1"/>
              </a:buClr>
              <a:buSzPct val="100000"/>
              <a:buNone/>
              <a:defRPr sz="2400">
                <a:solidFill>
                  <a:schemeClr val="lt1"/>
                </a:solidFill>
              </a:defRPr>
            </a:lvl5pPr>
            <a:lvl6pPr lvl="5">
              <a:lnSpc>
                <a:spcPct val="100000"/>
              </a:lnSpc>
              <a:spcBef>
                <a:spcPts val="0"/>
              </a:spcBef>
              <a:spcAft>
                <a:spcPts val="0"/>
              </a:spcAft>
              <a:buClr>
                <a:schemeClr val="lt1"/>
              </a:buClr>
              <a:buSzPct val="100000"/>
              <a:buNone/>
              <a:defRPr sz="2400">
                <a:solidFill>
                  <a:schemeClr val="lt1"/>
                </a:solidFill>
              </a:defRPr>
            </a:lvl6pPr>
            <a:lvl7pPr lvl="6">
              <a:lnSpc>
                <a:spcPct val="100000"/>
              </a:lnSpc>
              <a:spcBef>
                <a:spcPts val="0"/>
              </a:spcBef>
              <a:spcAft>
                <a:spcPts val="0"/>
              </a:spcAft>
              <a:buClr>
                <a:schemeClr val="lt1"/>
              </a:buClr>
              <a:buSzPct val="100000"/>
              <a:buNone/>
              <a:defRPr sz="2400">
                <a:solidFill>
                  <a:schemeClr val="lt1"/>
                </a:solidFill>
              </a:defRPr>
            </a:lvl7pPr>
            <a:lvl8pPr lvl="7">
              <a:lnSpc>
                <a:spcPct val="100000"/>
              </a:lnSpc>
              <a:spcBef>
                <a:spcPts val="0"/>
              </a:spcBef>
              <a:spcAft>
                <a:spcPts val="0"/>
              </a:spcAft>
              <a:buClr>
                <a:schemeClr val="lt1"/>
              </a:buClr>
              <a:buSzPct val="100000"/>
              <a:buNone/>
              <a:defRPr sz="2400">
                <a:solidFill>
                  <a:schemeClr val="lt1"/>
                </a:solidFill>
              </a:defRPr>
            </a:lvl8pPr>
            <a:lvl9pPr lvl="8">
              <a:lnSpc>
                <a:spcPct val="100000"/>
              </a:lnSpc>
              <a:spcBef>
                <a:spcPts val="0"/>
              </a:spcBef>
              <a:spcAft>
                <a:spcPts val="0"/>
              </a:spcAft>
              <a:buClr>
                <a:schemeClr val="lt1"/>
              </a:buClr>
              <a:buSzPct val="100000"/>
              <a:buNone/>
              <a:defRPr sz="2400">
                <a:solidFill>
                  <a:schemeClr val="lt1"/>
                </a:solidFill>
              </a:defRPr>
            </a:lvl9pPr>
          </a:lstStyle>
          <a:p/>
        </p:txBody>
      </p:sp>
      <p:sp>
        <p:nvSpPr>
          <p:cNvPr id="13" name="Shape 1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8" name="Shape 48"/>
        <p:cNvGrpSpPr/>
        <p:nvPr/>
      </p:nvGrpSpPr>
      <p:grpSpPr>
        <a:xfrm>
          <a:off x="0" y="0"/>
          <a:ext cx="0" cy="0"/>
          <a:chOff x="0" y="0"/>
          <a:chExt cx="0" cy="0"/>
        </a:xfrm>
      </p:grpSpPr>
      <p:sp>
        <p:nvSpPr>
          <p:cNvPr id="49" name="Shape 49"/>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50" name="Shape 50"/>
          <p:cNvSpPr txBox="1"/>
          <p:nvPr>
            <p:ph type="title"/>
          </p:nvPr>
        </p:nvSpPr>
        <p:spPr>
          <a:xfrm>
            <a:off x="311700" y="991475"/>
            <a:ext cx="8520600" cy="1917900"/>
          </a:xfrm>
          <a:prstGeom prst="rect">
            <a:avLst/>
          </a:prstGeom>
        </p:spPr>
        <p:txBody>
          <a:bodyPr anchorCtr="0" anchor="ctr" bIns="91425" lIns="91425" rIns="91425" tIns="91425"/>
          <a:lstStyle>
            <a:lvl1pPr lvl="0" algn="ctr">
              <a:spcBef>
                <a:spcPts val="0"/>
              </a:spcBef>
              <a:buSzPct val="100000"/>
              <a:defRPr b="1" sz="14000"/>
            </a:lvl1pPr>
            <a:lvl2pPr lvl="1" algn="ctr">
              <a:spcBef>
                <a:spcPts val="0"/>
              </a:spcBef>
              <a:buSzPct val="100000"/>
              <a:defRPr b="1" sz="14000"/>
            </a:lvl2pPr>
            <a:lvl3pPr lvl="2" algn="ctr">
              <a:spcBef>
                <a:spcPts val="0"/>
              </a:spcBef>
              <a:buSzPct val="100000"/>
              <a:defRPr b="1" sz="14000"/>
            </a:lvl3pPr>
            <a:lvl4pPr lvl="3" algn="ctr">
              <a:spcBef>
                <a:spcPts val="0"/>
              </a:spcBef>
              <a:buSzPct val="100000"/>
              <a:defRPr b="1" sz="14000"/>
            </a:lvl4pPr>
            <a:lvl5pPr lvl="4" algn="ctr">
              <a:spcBef>
                <a:spcPts val="0"/>
              </a:spcBef>
              <a:buSzPct val="100000"/>
              <a:defRPr b="1" sz="14000"/>
            </a:lvl5pPr>
            <a:lvl6pPr lvl="5" algn="ctr">
              <a:spcBef>
                <a:spcPts val="0"/>
              </a:spcBef>
              <a:buSzPct val="100000"/>
              <a:defRPr b="1" sz="14000"/>
            </a:lvl6pPr>
            <a:lvl7pPr lvl="6" algn="ctr">
              <a:spcBef>
                <a:spcPts val="0"/>
              </a:spcBef>
              <a:buSzPct val="100000"/>
              <a:defRPr b="1" sz="14000"/>
            </a:lvl7pPr>
            <a:lvl8pPr lvl="7" algn="ctr">
              <a:spcBef>
                <a:spcPts val="0"/>
              </a:spcBef>
              <a:buSzPct val="100000"/>
              <a:defRPr b="1" sz="14000"/>
            </a:lvl8pPr>
            <a:lvl9pPr lvl="8" algn="ctr">
              <a:spcBef>
                <a:spcPts val="0"/>
              </a:spcBef>
              <a:buSzPct val="100000"/>
              <a:defRPr b="1" sz="14000"/>
            </a:lvl9pPr>
          </a:lstStyle>
          <a:p/>
        </p:txBody>
      </p:sp>
      <p:sp>
        <p:nvSpPr>
          <p:cNvPr id="51" name="Shape 51"/>
          <p:cNvSpPr txBox="1"/>
          <p:nvPr>
            <p:ph idx="1" type="body"/>
          </p:nvPr>
        </p:nvSpPr>
        <p:spPr>
          <a:xfrm>
            <a:off x="311700" y="3071300"/>
            <a:ext cx="8520600" cy="901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2" name="Shape 5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bg>
      <p:bgPr>
        <a:solidFill>
          <a:schemeClr val="dk1"/>
        </a:solidFill>
      </p:bgPr>
    </p:bg>
    <p:spTree>
      <p:nvGrpSpPr>
        <p:cNvPr id="14" name="Shape 14"/>
        <p:cNvGrpSpPr/>
        <p:nvPr/>
      </p:nvGrpSpPr>
      <p:grpSpPr>
        <a:xfrm>
          <a:off x="0" y="0"/>
          <a:ext cx="0" cy="0"/>
          <a:chOff x="0" y="0"/>
          <a:chExt cx="0" cy="0"/>
        </a:xfrm>
      </p:grpSpPr>
      <p:cxnSp>
        <p:nvCxnSpPr>
          <p:cNvPr id="15" name="Shape 15"/>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16" name="Shape 16"/>
          <p:cNvSpPr txBox="1"/>
          <p:nvPr>
            <p:ph type="title"/>
          </p:nvPr>
        </p:nvSpPr>
        <p:spPr>
          <a:xfrm>
            <a:off x="510450" y="2057400"/>
            <a:ext cx="8123100" cy="778800"/>
          </a:xfrm>
          <a:prstGeom prst="rect">
            <a:avLst/>
          </a:prstGeom>
        </p:spPr>
        <p:txBody>
          <a:bodyPr anchorCtr="0" anchor="b" bIns="91425" lIns="91425" rIns="91425" tIns="91425"/>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p:txBody>
      </p:sp>
      <p:sp>
        <p:nvSpPr>
          <p:cNvPr id="17" name="Shape 1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8" name="Shape 18"/>
        <p:cNvGrpSpPr/>
        <p:nvPr/>
      </p:nvGrpSpPr>
      <p:grpSpPr>
        <a:xfrm>
          <a:off x="0" y="0"/>
          <a:ext cx="0" cy="0"/>
          <a:chOff x="0" y="0"/>
          <a:chExt cx="0" cy="0"/>
        </a:xfrm>
      </p:grpSpPr>
      <p:sp>
        <p:nvSpPr>
          <p:cNvPr id="19" name="Shape 19"/>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20" name="Shape 20"/>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1" name="Shape 21"/>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3" name="Shape 23"/>
        <p:cNvGrpSpPr/>
        <p:nvPr/>
      </p:nvGrpSpPr>
      <p:grpSpPr>
        <a:xfrm>
          <a:off x="0" y="0"/>
          <a:ext cx="0" cy="0"/>
          <a:chOff x="0" y="0"/>
          <a:chExt cx="0" cy="0"/>
        </a:xfrm>
      </p:grpSpPr>
      <p:sp>
        <p:nvSpPr>
          <p:cNvPr id="24" name="Shape 24"/>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5" name="Shape 25"/>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6" name="Shape 26"/>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8" name="Shape 28"/>
        <p:cNvGrpSpPr/>
        <p:nvPr/>
      </p:nvGrpSpPr>
      <p:grpSpPr>
        <a:xfrm>
          <a:off x="0" y="0"/>
          <a:ext cx="0" cy="0"/>
          <a:chOff x="0" y="0"/>
          <a:chExt cx="0" cy="0"/>
        </a:xfrm>
      </p:grpSpPr>
      <p:sp>
        <p:nvSpPr>
          <p:cNvPr id="29" name="Shape 29"/>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0" name="Shape 3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3" name="Shape 33"/>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5" name="Shape 35"/>
        <p:cNvGrpSpPr/>
        <p:nvPr/>
      </p:nvGrpSpPr>
      <p:grpSpPr>
        <a:xfrm>
          <a:off x="0" y="0"/>
          <a:ext cx="0" cy="0"/>
          <a:chOff x="0" y="0"/>
          <a:chExt cx="0" cy="0"/>
        </a:xfrm>
      </p:grpSpPr>
      <p:sp>
        <p:nvSpPr>
          <p:cNvPr id="36" name="Shape 36"/>
          <p:cNvSpPr txBox="1"/>
          <p:nvPr>
            <p:ph type="title"/>
          </p:nvPr>
        </p:nvSpPr>
        <p:spPr>
          <a:xfrm>
            <a:off x="490250" y="526350"/>
            <a:ext cx="57975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7" name="Shape 3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8" name="Shape 38"/>
        <p:cNvGrpSpPr/>
        <p:nvPr/>
      </p:nvGrpSpPr>
      <p:grpSpPr>
        <a:xfrm>
          <a:off x="0" y="0"/>
          <a:ext cx="0" cy="0"/>
          <a:chOff x="0" y="0"/>
          <a:chExt cx="0" cy="0"/>
        </a:xfrm>
      </p:grpSpPr>
      <p:sp>
        <p:nvSpPr>
          <p:cNvPr id="39" name="Shape 39"/>
          <p:cNvSpPr/>
          <p:nvPr/>
        </p:nvSpPr>
        <p:spPr>
          <a:xfrm>
            <a:off x="4572000" y="75"/>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0" name="Shape 40"/>
          <p:cNvCxnSpPr/>
          <p:nvPr/>
        </p:nvCxnSpPr>
        <p:spPr>
          <a:xfrm>
            <a:off x="5029675" y="4495500"/>
            <a:ext cx="468300" cy="0"/>
          </a:xfrm>
          <a:prstGeom prst="straightConnector1">
            <a:avLst/>
          </a:prstGeom>
          <a:noFill/>
          <a:ln cap="flat" cmpd="sng" w="19050">
            <a:solidFill>
              <a:schemeClr val="lt2"/>
            </a:solidFill>
            <a:prstDash val="solid"/>
            <a:round/>
            <a:headEnd len="med" w="med" type="none"/>
            <a:tailEnd len="med" w="med" type="none"/>
          </a:ln>
        </p:spPr>
      </p:cxnSp>
      <p:sp>
        <p:nvSpPr>
          <p:cNvPr id="41" name="Shape 41"/>
          <p:cNvSpPr txBox="1"/>
          <p:nvPr>
            <p:ph type="title"/>
          </p:nvPr>
        </p:nvSpPr>
        <p:spPr>
          <a:xfrm>
            <a:off x="265500" y="1205825"/>
            <a:ext cx="4045200" cy="15096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2" name="Shape 42"/>
          <p:cNvSpPr txBox="1"/>
          <p:nvPr>
            <p:ph idx="1" type="subTitle"/>
          </p:nvPr>
        </p:nvSpPr>
        <p:spPr>
          <a:xfrm>
            <a:off x="265500" y="2769000"/>
            <a:ext cx="4045200" cy="13455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43" name="Shape 43"/>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4" name="Shape 4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5" name="Shape 45"/>
        <p:cNvGrpSpPr/>
        <p:nvPr/>
      </p:nvGrpSpPr>
      <p:grpSpPr>
        <a:xfrm>
          <a:off x="0" y="0"/>
          <a:ext cx="0" cy="0"/>
          <a:chOff x="0" y="0"/>
          <a:chExt cx="0" cy="0"/>
        </a:xfrm>
      </p:grpSpPr>
      <p:sp>
        <p:nvSpPr>
          <p:cNvPr id="46" name="Shape 46"/>
          <p:cNvSpPr txBox="1"/>
          <p:nvPr>
            <p:ph idx="1" type="body"/>
          </p:nvPr>
        </p:nvSpPr>
        <p:spPr>
          <a:xfrm>
            <a:off x="311700" y="4236825"/>
            <a:ext cx="5998800" cy="598800"/>
          </a:xfrm>
          <a:prstGeom prst="rect">
            <a:avLst/>
          </a:prstGeom>
        </p:spPr>
        <p:txBody>
          <a:bodyPr anchorCtr="0" anchor="ctr" bIns="91425" lIns="91425" rIns="91425" tIns="91425"/>
          <a:lstStyle>
            <a:lvl1pPr lvl="0">
              <a:lnSpc>
                <a:spcPct val="100000"/>
              </a:lnSpc>
              <a:spcBef>
                <a:spcPts val="0"/>
              </a:spcBef>
              <a:spcAft>
                <a:spcPts val="0"/>
              </a:spcAft>
              <a:buSzPct val="100000"/>
              <a:buNone/>
              <a:defRPr sz="2100"/>
            </a:lvl1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zh-TW"/>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1pPr>
            <a:lvl2pPr lvl="1">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2pPr>
            <a:lvl3pPr lvl="2">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3pPr>
            <a:lvl4pPr lvl="3">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4pPr>
            <a:lvl5pPr lvl="4">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5pPr>
            <a:lvl6pPr lvl="5">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6pPr>
            <a:lvl7pPr lvl="6">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7pPr>
            <a:lvl8pPr lvl="7">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8pPr>
            <a:lvl9pPr lvl="8">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accent3"/>
              </a:buClr>
              <a:buSzPct val="100000"/>
              <a:buFont typeface="Proxima Nova"/>
              <a:defRPr sz="1800">
                <a:solidFill>
                  <a:schemeClr val="accent3"/>
                </a:solidFill>
                <a:latin typeface="Proxima Nova"/>
                <a:ea typeface="Proxima Nova"/>
                <a:cs typeface="Proxima Nova"/>
                <a:sym typeface="Proxima Nova"/>
              </a:defRPr>
            </a:lvl1pPr>
            <a:lvl2pPr lvl="1">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2pPr>
            <a:lvl3pPr lvl="2">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3pPr>
            <a:lvl4pPr lvl="3">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4pPr>
            <a:lvl5pPr lvl="4">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5pPr>
            <a:lvl6pPr lvl="5">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6pPr>
            <a:lvl7pPr lvl="6">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7pPr>
            <a:lvl8pPr lvl="7">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8pPr>
            <a:lvl9pPr lvl="8">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zh-TW" sz="1000">
                <a:solidFill>
                  <a:schemeClr val="dk1"/>
                </a:solidFill>
                <a:latin typeface="Proxima Nova"/>
                <a:ea typeface="Proxima Nova"/>
                <a:cs typeface="Proxima Nova"/>
                <a:sym typeface="Proxima Nova"/>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howard.lo@nlplab.cc"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0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0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0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9.png"/><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3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2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3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3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3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hyperlink" Target="http://scikit-learn.org/" TargetMode="External"/><Relationship Id="rId4" Type="http://schemas.openxmlformats.org/officeDocument/2006/relationships/hyperlink" Target="http://stats.stackexchange.com/questions/133656/how-to-understand-the-drawbacks-of-k-means" TargetMode="External"/><Relationship Id="rId5" Type="http://schemas.openxmlformats.org/officeDocument/2006/relationships/hyperlink" Target="https://cs.fit.edu/~pkc/classes/ml-internet/silhouette.pdf" TargetMode="External"/><Relationship Id="rId6" Type="http://schemas.openxmlformats.org/officeDocument/2006/relationships/hyperlink" Target="https://www.youtube.com/watch?v=uRwzqDeAwfk&amp;index=42&amp;list=PL04RENt_K5EvbBl9rJEy-7D-IAFqPYrMt" TargetMode="External"/><Relationship Id="rId7" Type="http://schemas.openxmlformats.org/officeDocument/2006/relationships/hyperlink" Target="https://en.wikipedia.org/wiki/DBSCA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sp>
        <p:nvSpPr>
          <p:cNvPr id="59" name="Shape 59"/>
          <p:cNvSpPr txBox="1"/>
          <p:nvPr>
            <p:ph type="ctrTitle"/>
          </p:nvPr>
        </p:nvSpPr>
        <p:spPr>
          <a:xfrm>
            <a:off x="510450" y="1257300"/>
            <a:ext cx="8123100" cy="1588500"/>
          </a:xfrm>
          <a:prstGeom prst="rect">
            <a:avLst/>
          </a:prstGeom>
        </p:spPr>
        <p:txBody>
          <a:bodyPr anchorCtr="0" anchor="b" bIns="91425" lIns="91425" rIns="91425" tIns="91425">
            <a:noAutofit/>
          </a:bodyPr>
          <a:lstStyle/>
          <a:p>
            <a:pPr lvl="0">
              <a:spcBef>
                <a:spcPts val="0"/>
              </a:spcBef>
              <a:buNone/>
            </a:pPr>
            <a:r>
              <a:rPr lang="zh-TW"/>
              <a:t>Clustering Algorithms:</a:t>
            </a:r>
          </a:p>
          <a:p>
            <a:pPr lvl="0">
              <a:spcBef>
                <a:spcPts val="0"/>
              </a:spcBef>
              <a:buNone/>
            </a:pPr>
            <a:r>
              <a:rPr lang="zh-TW"/>
              <a:t>K-means and DBSCAN</a:t>
            </a:r>
          </a:p>
        </p:txBody>
      </p:sp>
      <p:sp>
        <p:nvSpPr>
          <p:cNvPr id="60" name="Shape 60"/>
          <p:cNvSpPr txBox="1"/>
          <p:nvPr>
            <p:ph idx="1" type="subTitle"/>
          </p:nvPr>
        </p:nvSpPr>
        <p:spPr>
          <a:xfrm>
            <a:off x="510450" y="3182322"/>
            <a:ext cx="8123100" cy="1395599"/>
          </a:xfrm>
          <a:prstGeom prst="rect">
            <a:avLst/>
          </a:prstGeom>
        </p:spPr>
        <p:txBody>
          <a:bodyPr anchorCtr="0" anchor="t" bIns="91425" lIns="91425" rIns="91425" tIns="91425">
            <a:noAutofit/>
          </a:bodyPr>
          <a:lstStyle/>
          <a:p>
            <a:pPr lvl="0">
              <a:spcBef>
                <a:spcPts val="0"/>
              </a:spcBef>
              <a:buNone/>
            </a:pPr>
            <a:r>
              <a:rPr lang="zh-TW"/>
              <a:t>Yu-Chun Lo</a:t>
            </a:r>
          </a:p>
          <a:p>
            <a:pPr lvl="0">
              <a:spcBef>
                <a:spcPts val="0"/>
              </a:spcBef>
              <a:buNone/>
            </a:pPr>
            <a:r>
              <a:rPr lang="zh-TW" u="sng">
                <a:solidFill>
                  <a:schemeClr val="hlink"/>
                </a:solidFill>
                <a:hlinkClick r:id="rId3"/>
              </a:rPr>
              <a:t>howard.lo@nlplab.cc</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pic>
        <p:nvPicPr>
          <p:cNvPr descr="螢幕快照 2017-02-02 下午8.53.49.png" id="122" name="Shape 122"/>
          <p:cNvPicPr preferRelativeResize="0"/>
          <p:nvPr/>
        </p:nvPicPr>
        <p:blipFill>
          <a:blip r:embed="rId3">
            <a:alphaModFix/>
          </a:blip>
          <a:stretch>
            <a:fillRect/>
          </a:stretch>
        </p:blipFill>
        <p:spPr>
          <a:xfrm>
            <a:off x="0" y="-5"/>
            <a:ext cx="9143998" cy="3546661"/>
          </a:xfrm>
          <a:prstGeom prst="rect">
            <a:avLst/>
          </a:prstGeom>
          <a:noFill/>
          <a:ln>
            <a:noFill/>
          </a:ln>
        </p:spPr>
      </p:pic>
      <p:sp>
        <p:nvSpPr>
          <p:cNvPr id="123" name="Shape 123"/>
          <p:cNvSpPr txBox="1"/>
          <p:nvPr/>
        </p:nvSpPr>
        <p:spPr>
          <a:xfrm>
            <a:off x="2792675" y="1400225"/>
            <a:ext cx="6531000" cy="640200"/>
          </a:xfrm>
          <a:prstGeom prst="rect">
            <a:avLst/>
          </a:prstGeom>
          <a:noFill/>
          <a:ln>
            <a:noFill/>
          </a:ln>
        </p:spPr>
        <p:txBody>
          <a:bodyPr anchorCtr="0" anchor="t" bIns="91425" lIns="91425" rIns="91425" tIns="91425">
            <a:noAutofit/>
          </a:bodyPr>
          <a:lstStyle/>
          <a:p>
            <a:pPr lvl="0">
              <a:spcBef>
                <a:spcPts val="0"/>
              </a:spcBef>
              <a:buNone/>
            </a:pPr>
            <a:r>
              <a:rPr lang="zh-TW" sz="1200"/>
              <a:t>← After training, use </a:t>
            </a:r>
            <a:r>
              <a:rPr b="1" lang="zh-TW" sz="1200"/>
              <a:t>“kmeans.predict()”</a:t>
            </a:r>
            <a:r>
              <a:rPr lang="zh-TW" sz="1200"/>
              <a:t> to predict new data </a:t>
            </a:r>
            <a:r>
              <a:rPr b="1" lang="zh-TW" sz="1200"/>
              <a:t>X_new </a:t>
            </a:r>
            <a:r>
              <a:rPr lang="zh-TW" sz="1200"/>
              <a:t>without training again.</a:t>
            </a:r>
          </a:p>
        </p:txBody>
      </p:sp>
      <p:sp>
        <p:nvSpPr>
          <p:cNvPr id="124" name="Shape 124"/>
          <p:cNvSpPr txBox="1"/>
          <p:nvPr/>
        </p:nvSpPr>
        <p:spPr>
          <a:xfrm>
            <a:off x="4303050" y="3031675"/>
            <a:ext cx="4841100" cy="1036800"/>
          </a:xfrm>
          <a:prstGeom prst="rect">
            <a:avLst/>
          </a:prstGeom>
          <a:noFill/>
          <a:ln>
            <a:noFill/>
          </a:ln>
        </p:spPr>
        <p:txBody>
          <a:bodyPr anchorCtr="0" anchor="t" bIns="91425" lIns="91425" rIns="91425" tIns="91425">
            <a:noAutofit/>
          </a:bodyPr>
          <a:lstStyle/>
          <a:p>
            <a:pPr lvl="0">
              <a:spcBef>
                <a:spcPts val="0"/>
              </a:spcBef>
              <a:buNone/>
            </a:pPr>
            <a:r>
              <a:rPr lang="zh-TW" sz="1200"/>
              <a:t>← Use</a:t>
            </a:r>
            <a:r>
              <a:rPr lang="zh-TW" sz="1200"/>
              <a:t> “</a:t>
            </a:r>
            <a:r>
              <a:rPr b="1" lang="zh-TW" sz="1200"/>
              <a:t>kmeans.transform()”</a:t>
            </a:r>
            <a:r>
              <a:rPr lang="zh-TW" sz="1200"/>
              <a:t> to retrieve the distances between every data point and every centroid. If you have </a:t>
            </a:r>
            <a:r>
              <a:rPr b="1" lang="zh-TW" sz="1200"/>
              <a:t>M</a:t>
            </a:r>
            <a:r>
              <a:rPr lang="zh-TW" sz="1200"/>
              <a:t> data points and </a:t>
            </a:r>
            <a:r>
              <a:rPr b="1" lang="zh-TW" sz="1200"/>
              <a:t>N</a:t>
            </a:r>
            <a:r>
              <a:rPr lang="zh-TW" sz="1200"/>
              <a:t> clusters，you’ll have </a:t>
            </a:r>
            <a:r>
              <a:rPr b="1" lang="zh-TW" sz="1200"/>
              <a:t>(MxN) </a:t>
            </a:r>
            <a:r>
              <a:rPr lang="zh-TW" sz="1200"/>
              <a:t>matrix. Every row contains distances from a data point  to </a:t>
            </a:r>
            <a:r>
              <a:rPr b="1" lang="zh-TW" sz="1200"/>
              <a:t>N</a:t>
            </a:r>
            <a:r>
              <a:rPr lang="zh-TW" sz="1200"/>
              <a:t> clusters.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8" name="Shape 128"/>
        <p:cNvGrpSpPr/>
        <p:nvPr/>
      </p:nvGrpSpPr>
      <p:grpSpPr>
        <a:xfrm>
          <a:off x="0" y="0"/>
          <a:ext cx="0" cy="0"/>
          <a:chOff x="0" y="0"/>
          <a:chExt cx="0" cy="0"/>
        </a:xfrm>
      </p:grpSpPr>
      <p:sp>
        <p:nvSpPr>
          <p:cNvPr id="129" name="Shape 129"/>
          <p:cNvSpPr txBox="1"/>
          <p:nvPr>
            <p:ph type="title"/>
          </p:nvPr>
        </p:nvSpPr>
        <p:spPr>
          <a:xfrm>
            <a:off x="490250" y="526350"/>
            <a:ext cx="5797500" cy="4090800"/>
          </a:xfrm>
          <a:prstGeom prst="rect">
            <a:avLst/>
          </a:prstGeom>
        </p:spPr>
        <p:txBody>
          <a:bodyPr anchorCtr="0" anchor="ctr" bIns="91425" lIns="91425" rIns="91425" tIns="91425">
            <a:noAutofit/>
          </a:bodyPr>
          <a:lstStyle/>
          <a:p>
            <a:pPr lvl="0">
              <a:spcBef>
                <a:spcPts val="0"/>
              </a:spcBef>
              <a:buNone/>
            </a:pPr>
            <a:r>
              <a:rPr b="1" lang="zh-TW"/>
              <a:t>K-means++</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3" name="Shape 133"/>
        <p:cNvGrpSpPr/>
        <p:nvPr/>
      </p:nvGrpSpPr>
      <p:grpSpPr>
        <a:xfrm>
          <a:off x="0" y="0"/>
          <a:ext cx="0" cy="0"/>
          <a:chOff x="0" y="0"/>
          <a:chExt cx="0" cy="0"/>
        </a:xfrm>
      </p:grpSpPr>
      <p:pic>
        <p:nvPicPr>
          <p:cNvPr descr="螢幕快照 2017-02-02 下午8.58.17.png" id="134" name="Shape 134"/>
          <p:cNvPicPr preferRelativeResize="0"/>
          <p:nvPr/>
        </p:nvPicPr>
        <p:blipFill>
          <a:blip r:embed="rId3">
            <a:alphaModFix/>
          </a:blip>
          <a:stretch>
            <a:fillRect/>
          </a:stretch>
        </p:blipFill>
        <p:spPr>
          <a:xfrm>
            <a:off x="0" y="0"/>
            <a:ext cx="9144001" cy="1913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pic>
        <p:nvPicPr>
          <p:cNvPr descr="螢幕快照 2017-02-02 下午8.59.56.png" id="139" name="Shape 139"/>
          <p:cNvPicPr preferRelativeResize="0"/>
          <p:nvPr/>
        </p:nvPicPr>
        <p:blipFill>
          <a:blip r:embed="rId3">
            <a:alphaModFix/>
          </a:blip>
          <a:stretch>
            <a:fillRect/>
          </a:stretch>
        </p:blipFill>
        <p:spPr>
          <a:xfrm>
            <a:off x="0" y="10"/>
            <a:ext cx="9144000" cy="3514330"/>
          </a:xfrm>
          <a:prstGeom prst="rect">
            <a:avLst/>
          </a:prstGeom>
          <a:noFill/>
          <a:ln>
            <a:noFill/>
          </a:ln>
        </p:spPr>
      </p:pic>
      <p:sp>
        <p:nvSpPr>
          <p:cNvPr id="140" name="Shape 140"/>
          <p:cNvSpPr txBox="1"/>
          <p:nvPr/>
        </p:nvSpPr>
        <p:spPr>
          <a:xfrm>
            <a:off x="3442425" y="1261575"/>
            <a:ext cx="5633100" cy="1858200"/>
          </a:xfrm>
          <a:prstGeom prst="rect">
            <a:avLst/>
          </a:prstGeom>
          <a:noFill/>
          <a:ln>
            <a:noFill/>
          </a:ln>
        </p:spPr>
        <p:txBody>
          <a:bodyPr anchorCtr="0" anchor="t" bIns="91425" lIns="91425" rIns="91425" tIns="91425">
            <a:noAutofit/>
          </a:bodyPr>
          <a:lstStyle/>
          <a:p>
            <a:pPr lvl="0">
              <a:spcBef>
                <a:spcPts val="0"/>
              </a:spcBef>
              <a:buNone/>
            </a:pPr>
            <a:r>
              <a:rPr lang="zh-TW"/>
              <a:t>If you want to use </a:t>
            </a:r>
            <a:r>
              <a:rPr i="1" lang="zh-TW"/>
              <a:t>k-means++</a:t>
            </a:r>
            <a:r>
              <a:rPr lang="zh-TW"/>
              <a:t>，just set </a:t>
            </a:r>
            <a:r>
              <a:rPr i="1" lang="zh-TW"/>
              <a:t>init=’k-means++’</a:t>
            </a:r>
            <a:r>
              <a:rPr lang="zh-TW"/>
              <a:t>, simple enough huh? Besides, have you noticed that the speed of convergence is faster than just randomly picking centroids?</a:t>
            </a:r>
          </a:p>
          <a:p>
            <a:pPr lvl="0">
              <a:spcBef>
                <a:spcPts val="0"/>
              </a:spcBef>
              <a:buNone/>
            </a:pPr>
            <a:r>
              <a:t/>
            </a:r>
            <a:endParaRPr/>
          </a:p>
          <a:p>
            <a:pPr lvl="0">
              <a:spcBef>
                <a:spcPts val="0"/>
              </a:spcBef>
              <a:buNone/>
            </a:pPr>
            <a:r>
              <a:rPr lang="zh-TW"/>
              <a:t>Actually in scikit-learn, it use </a:t>
            </a:r>
            <a:r>
              <a:rPr i="1" lang="zh-TW"/>
              <a:t>k-means++ </a:t>
            </a:r>
            <a:r>
              <a:rPr lang="zh-TW"/>
              <a:t>as the default option,</a:t>
            </a:r>
            <a:r>
              <a:rPr i="1" lang="zh-TW"/>
              <a:t> </a:t>
            </a:r>
            <a:r>
              <a:rPr lang="zh-TW"/>
              <a:t>so you don’t need to set it manually (the reason why we set it manually is just for educational purpose).</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x="0" y="0"/>
          <a:ext cx="0" cy="0"/>
          <a:chOff x="0" y="0"/>
          <a:chExt cx="0" cy="0"/>
        </a:xfrm>
      </p:grpSpPr>
      <p:sp>
        <p:nvSpPr>
          <p:cNvPr id="145" name="Shape 14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zh-TW"/>
              <a:t>The predictions from</a:t>
            </a:r>
            <a:r>
              <a:rPr i="1" lang="zh-TW"/>
              <a:t> k-means++</a:t>
            </a:r>
            <a:r>
              <a:rPr lang="zh-TW"/>
              <a:t>.</a:t>
            </a:r>
          </a:p>
        </p:txBody>
      </p:sp>
      <p:sp>
        <p:nvSpPr>
          <p:cNvPr id="146" name="Shape 146"/>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9.04.07.png" id="147" name="Shape 147"/>
          <p:cNvPicPr preferRelativeResize="0"/>
          <p:nvPr/>
        </p:nvPicPr>
        <p:blipFill>
          <a:blip r:embed="rId3">
            <a:alphaModFix/>
          </a:blip>
          <a:stretch>
            <a:fillRect/>
          </a:stretch>
        </p:blipFill>
        <p:spPr>
          <a:xfrm>
            <a:off x="0" y="1043306"/>
            <a:ext cx="9144000" cy="410018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1" name="Shape 151"/>
        <p:cNvGrpSpPr/>
        <p:nvPr/>
      </p:nvGrpSpPr>
      <p:grpSpPr>
        <a:xfrm>
          <a:off x="0" y="0"/>
          <a:ext cx="0" cy="0"/>
          <a:chOff x="0" y="0"/>
          <a:chExt cx="0" cy="0"/>
        </a:xfrm>
      </p:grpSpPr>
      <p:sp>
        <p:nvSpPr>
          <p:cNvPr id="152" name="Shape 152"/>
          <p:cNvSpPr txBox="1"/>
          <p:nvPr>
            <p:ph type="title"/>
          </p:nvPr>
        </p:nvSpPr>
        <p:spPr>
          <a:xfrm>
            <a:off x="490250" y="526350"/>
            <a:ext cx="8382600" cy="4090800"/>
          </a:xfrm>
          <a:prstGeom prst="rect">
            <a:avLst/>
          </a:prstGeom>
        </p:spPr>
        <p:txBody>
          <a:bodyPr anchorCtr="0" anchor="ctr" bIns="91425" lIns="91425" rIns="91425" tIns="91425">
            <a:noAutofit/>
          </a:bodyPr>
          <a:lstStyle/>
          <a:p>
            <a:pPr lvl="0">
              <a:spcBef>
                <a:spcPts val="0"/>
              </a:spcBef>
              <a:buNone/>
            </a:pPr>
            <a:r>
              <a:rPr b="1" lang="zh-TW" sz="3500"/>
              <a:t>Please complete</a:t>
            </a:r>
            <a:r>
              <a:rPr b="1" lang="zh-TW" sz="3500"/>
              <a:t> “clustering-lab1.ipynb”</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6" name="Shape 156"/>
        <p:cNvGrpSpPr/>
        <p:nvPr/>
      </p:nvGrpSpPr>
      <p:grpSpPr>
        <a:xfrm>
          <a:off x="0" y="0"/>
          <a:ext cx="0" cy="0"/>
          <a:chOff x="0" y="0"/>
          <a:chExt cx="0" cy="0"/>
        </a:xfrm>
      </p:grpSpPr>
      <p:sp>
        <p:nvSpPr>
          <p:cNvPr id="157" name="Shape 157"/>
          <p:cNvSpPr txBox="1"/>
          <p:nvPr>
            <p:ph type="title"/>
          </p:nvPr>
        </p:nvSpPr>
        <p:spPr>
          <a:xfrm>
            <a:off x="490250" y="526350"/>
            <a:ext cx="8477700" cy="4090800"/>
          </a:xfrm>
          <a:prstGeom prst="rect">
            <a:avLst/>
          </a:prstGeom>
        </p:spPr>
        <p:txBody>
          <a:bodyPr anchorCtr="0" anchor="ctr" bIns="91425" lIns="91425" rIns="91425" tIns="91425">
            <a:noAutofit/>
          </a:bodyPr>
          <a:lstStyle/>
          <a:p>
            <a:pPr lvl="0">
              <a:spcBef>
                <a:spcPts val="0"/>
              </a:spcBef>
              <a:buNone/>
            </a:pPr>
            <a:r>
              <a:rPr b="1" lang="zh-TW"/>
              <a:t>Drawbacks of K-means and How to Address Them</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1" name="Shape 161"/>
        <p:cNvGrpSpPr/>
        <p:nvPr/>
      </p:nvGrpSpPr>
      <p:grpSpPr>
        <a:xfrm>
          <a:off x="0" y="0"/>
          <a:ext cx="0" cy="0"/>
          <a:chOff x="0" y="0"/>
          <a:chExt cx="0" cy="0"/>
        </a:xfrm>
      </p:grpSpPr>
      <p:sp>
        <p:nvSpPr>
          <p:cNvPr id="162" name="Shape 162"/>
          <p:cNvSpPr txBox="1"/>
          <p:nvPr>
            <p:ph type="title"/>
          </p:nvPr>
        </p:nvSpPr>
        <p:spPr>
          <a:xfrm>
            <a:off x="490250" y="526350"/>
            <a:ext cx="8373900" cy="4090800"/>
          </a:xfrm>
          <a:prstGeom prst="rect">
            <a:avLst/>
          </a:prstGeom>
        </p:spPr>
        <p:txBody>
          <a:bodyPr anchorCtr="0" anchor="ctr" bIns="91425" lIns="91425" rIns="91425" tIns="91425">
            <a:noAutofit/>
          </a:bodyPr>
          <a:lstStyle/>
          <a:p>
            <a:pPr lvl="0">
              <a:spcBef>
                <a:spcPts val="0"/>
              </a:spcBef>
              <a:buNone/>
            </a:pPr>
            <a:r>
              <a:rPr b="1" lang="zh-TW"/>
              <a:t>Drawback 1:</a:t>
            </a:r>
          </a:p>
          <a:p>
            <a:pPr lvl="0">
              <a:spcBef>
                <a:spcPts val="0"/>
              </a:spcBef>
              <a:buNone/>
            </a:pPr>
            <a:r>
              <a:rPr b="1" lang="zh-TW"/>
              <a:t>Need to choose the right “k”</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6" name="Shape 166"/>
        <p:cNvGrpSpPr/>
        <p:nvPr/>
      </p:nvGrpSpPr>
      <p:grpSpPr>
        <a:xfrm>
          <a:off x="0" y="0"/>
          <a:ext cx="0" cy="0"/>
          <a:chOff x="0" y="0"/>
          <a:chExt cx="0" cy="0"/>
        </a:xfrm>
      </p:grpSpPr>
      <p:sp>
        <p:nvSpPr>
          <p:cNvPr id="167" name="Shape 167"/>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9.13.49.png" id="168" name="Shape 168"/>
          <p:cNvPicPr preferRelativeResize="0"/>
          <p:nvPr/>
        </p:nvPicPr>
        <p:blipFill>
          <a:blip r:embed="rId3">
            <a:alphaModFix/>
          </a:blip>
          <a:stretch>
            <a:fillRect/>
          </a:stretch>
        </p:blipFill>
        <p:spPr>
          <a:xfrm>
            <a:off x="0" y="0"/>
            <a:ext cx="9144000" cy="4835052"/>
          </a:xfrm>
          <a:prstGeom prst="rect">
            <a:avLst/>
          </a:prstGeom>
          <a:noFill/>
          <a:ln>
            <a:noFill/>
          </a:ln>
        </p:spPr>
      </p:pic>
      <p:sp>
        <p:nvSpPr>
          <p:cNvPr id="169" name="Shape 169"/>
          <p:cNvSpPr txBox="1"/>
          <p:nvPr/>
        </p:nvSpPr>
        <p:spPr>
          <a:xfrm>
            <a:off x="5095200" y="1897250"/>
            <a:ext cx="3960900" cy="2757900"/>
          </a:xfrm>
          <a:prstGeom prst="rect">
            <a:avLst/>
          </a:prstGeom>
          <a:noFill/>
          <a:ln>
            <a:noFill/>
          </a:ln>
        </p:spPr>
        <p:txBody>
          <a:bodyPr anchorCtr="0" anchor="t" bIns="91425" lIns="91425" rIns="91425" tIns="91425">
            <a:noAutofit/>
          </a:bodyPr>
          <a:lstStyle/>
          <a:p>
            <a:pPr lvl="0">
              <a:spcBef>
                <a:spcPts val="0"/>
              </a:spcBef>
              <a:buNone/>
            </a:pPr>
            <a:r>
              <a:rPr lang="zh-TW"/>
              <a:t>Let’s begin by generating sythesized training data consisted of 3 clusters. </a:t>
            </a:r>
          </a:p>
          <a:p>
            <a:pPr lvl="0">
              <a:spcBef>
                <a:spcPts val="0"/>
              </a:spcBef>
              <a:buNone/>
            </a:pPr>
            <a:r>
              <a:t/>
            </a:r>
            <a:endParaRPr/>
          </a:p>
          <a:p>
            <a:pPr lvl="0">
              <a:spcBef>
                <a:spcPts val="0"/>
              </a:spcBef>
              <a:buNone/>
            </a:pPr>
            <a:r>
              <a:rPr lang="zh-TW"/>
              <a:t>Here’s a question: What if we choose a wrong number of clusters and directly apply </a:t>
            </a:r>
            <a:r>
              <a:rPr i="1" lang="zh-TW"/>
              <a:t>k-means</a:t>
            </a:r>
            <a:r>
              <a:rPr lang="zh-TW"/>
              <a:t> on the training data?</a:t>
            </a:r>
            <a:r>
              <a:rPr lang="zh-TW"/>
              <a:t> </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3" name="Shape 173"/>
        <p:cNvGrpSpPr/>
        <p:nvPr/>
      </p:nvGrpSpPr>
      <p:grpSpPr>
        <a:xfrm>
          <a:off x="0" y="0"/>
          <a:ext cx="0" cy="0"/>
          <a:chOff x="0" y="0"/>
          <a:chExt cx="0" cy="0"/>
        </a:xfrm>
      </p:grpSpPr>
      <p:sp>
        <p:nvSpPr>
          <p:cNvPr id="174" name="Shape 17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175" name="Shape 175"/>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9.28.47.png" id="176" name="Shape 176"/>
          <p:cNvPicPr preferRelativeResize="0"/>
          <p:nvPr/>
        </p:nvPicPr>
        <p:blipFill>
          <a:blip r:embed="rId3">
            <a:alphaModFix/>
          </a:blip>
          <a:stretch>
            <a:fillRect/>
          </a:stretch>
        </p:blipFill>
        <p:spPr>
          <a:xfrm>
            <a:off x="0" y="520798"/>
            <a:ext cx="9143998" cy="4101902"/>
          </a:xfrm>
          <a:prstGeom prst="rect">
            <a:avLst/>
          </a:prstGeom>
          <a:noFill/>
          <a:ln>
            <a:noFill/>
          </a:ln>
        </p:spPr>
      </p:pic>
      <p:sp>
        <p:nvSpPr>
          <p:cNvPr id="177" name="Shape 177"/>
          <p:cNvSpPr txBox="1"/>
          <p:nvPr/>
        </p:nvSpPr>
        <p:spPr>
          <a:xfrm>
            <a:off x="5105000" y="1664275"/>
            <a:ext cx="3980400" cy="2904600"/>
          </a:xfrm>
          <a:prstGeom prst="rect">
            <a:avLst/>
          </a:prstGeom>
          <a:noFill/>
          <a:ln>
            <a:noFill/>
          </a:ln>
        </p:spPr>
        <p:txBody>
          <a:bodyPr anchorCtr="0" anchor="t" bIns="91425" lIns="91425" rIns="91425" tIns="91425">
            <a:noAutofit/>
          </a:bodyPr>
          <a:lstStyle/>
          <a:p>
            <a:pPr lvl="0">
              <a:spcBef>
                <a:spcPts val="0"/>
              </a:spcBef>
              <a:buNone/>
            </a:pPr>
            <a:r>
              <a:rPr lang="zh-TW"/>
              <a:t>The answer is, if we choose the wrong “k”, the </a:t>
            </a:r>
            <a:r>
              <a:rPr i="1" lang="zh-TW"/>
              <a:t>k-means </a:t>
            </a:r>
            <a:r>
              <a:rPr lang="zh-TW"/>
              <a:t>algorithm can still work without any error. </a:t>
            </a:r>
          </a:p>
          <a:p>
            <a:pPr lvl="0">
              <a:spcBef>
                <a:spcPts val="0"/>
              </a:spcBef>
              <a:buNone/>
            </a:pPr>
            <a:r>
              <a:t/>
            </a:r>
            <a:endParaRPr/>
          </a:p>
          <a:p>
            <a:pPr lvl="0">
              <a:spcBef>
                <a:spcPts val="0"/>
              </a:spcBef>
              <a:buNone/>
            </a:pPr>
            <a:r>
              <a:rPr lang="zh-TW"/>
              <a:t>In the case of k=2, the cluster label of the center one among these clusters is viewed as the same as the right one (blue), which means that the overall distances between the center one is more closer to the right </a:t>
            </a:r>
            <a:r>
              <a:rPr lang="zh-TW"/>
              <a:t>one (blue)</a:t>
            </a:r>
            <a:r>
              <a:rPr lang="zh-TW"/>
              <a:t>, instead of the left </a:t>
            </a:r>
            <a:r>
              <a:rPr lang="zh-TW"/>
              <a:t>(</a:t>
            </a:r>
            <a:r>
              <a:rPr lang="zh-TW"/>
              <a:t>red) one.</a:t>
            </a:r>
          </a:p>
          <a:p>
            <a:pPr lvl="0">
              <a:spcBef>
                <a:spcPts val="0"/>
              </a:spcBef>
              <a:buNone/>
            </a:pPr>
            <a:r>
              <a:t/>
            </a:r>
            <a:endParaRPr/>
          </a:p>
          <a:p>
            <a:pPr lvl="0">
              <a:spcBef>
                <a:spcPts val="0"/>
              </a:spcBef>
              <a:buNone/>
            </a:pPr>
            <a:r>
              <a:rPr lang="zh-TW"/>
              <a:t>However, this result is not good enough. How do we choose “k” properly?</a:t>
            </a:r>
          </a:p>
          <a:p>
            <a:pPr lvl="0">
              <a:spcBef>
                <a:spcPts val="0"/>
              </a:spcBef>
              <a:buNone/>
            </a:pPr>
            <a:r>
              <a:t/>
            </a:r>
            <a:endParaRPr/>
          </a:p>
          <a:p>
            <a:pPr lvl="0">
              <a:spcBef>
                <a:spcPts val="0"/>
              </a:spcBef>
              <a:buNone/>
            </a:pPr>
            <a:r>
              <a:t/>
            </a:r>
            <a:endParaRPr/>
          </a:p>
          <a:p>
            <a:pPr lvl="0">
              <a:spcBef>
                <a:spcPts val="0"/>
              </a:spcBef>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zh-TW"/>
              <a:t>Preface</a:t>
            </a:r>
          </a:p>
        </p:txBody>
      </p:sp>
      <p:sp>
        <p:nvSpPr>
          <p:cNvPr id="66" name="Shape 66"/>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zh-TW"/>
              <a:t>The content of this slides is same as Ipython provided in GitHub. The only difference is that I’ve added some easy-read comments and explanations along with the code. Some tedious and unimportant code will not put on the slides, so I would suggest that while reading this tutorial, play with the code in Ipython. </a:t>
            </a:r>
          </a:p>
          <a:p>
            <a:pPr lvl="0">
              <a:spcBef>
                <a:spcPts val="0"/>
              </a:spcBef>
              <a:buNone/>
            </a:pPr>
            <a:r>
              <a:rPr lang="zh-TW"/>
              <a:t>Let’s get started!</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1" name="Shape 181"/>
        <p:cNvGrpSpPr/>
        <p:nvPr/>
      </p:nvGrpSpPr>
      <p:grpSpPr>
        <a:xfrm>
          <a:off x="0" y="0"/>
          <a:ext cx="0" cy="0"/>
          <a:chOff x="0" y="0"/>
          <a:chExt cx="0" cy="0"/>
        </a:xfrm>
      </p:grpSpPr>
      <p:pic>
        <p:nvPicPr>
          <p:cNvPr descr="螢幕快照 2017-02-02 下午9.37.50.png" id="182" name="Shape 182"/>
          <p:cNvPicPr preferRelativeResize="0"/>
          <p:nvPr/>
        </p:nvPicPr>
        <p:blipFill>
          <a:blip r:embed="rId3">
            <a:alphaModFix/>
          </a:blip>
          <a:stretch>
            <a:fillRect/>
          </a:stretch>
        </p:blipFill>
        <p:spPr>
          <a:xfrm>
            <a:off x="0" y="3"/>
            <a:ext cx="9144000" cy="2076242"/>
          </a:xfrm>
          <a:prstGeom prst="rect">
            <a:avLst/>
          </a:prstGeom>
          <a:noFill/>
          <a:ln>
            <a:noFill/>
          </a:ln>
        </p:spPr>
      </p:pic>
      <p:sp>
        <p:nvSpPr>
          <p:cNvPr id="183" name="Shape 183"/>
          <p:cNvSpPr txBox="1"/>
          <p:nvPr/>
        </p:nvSpPr>
        <p:spPr>
          <a:xfrm>
            <a:off x="159075" y="2156375"/>
            <a:ext cx="8864100" cy="1078200"/>
          </a:xfrm>
          <a:prstGeom prst="rect">
            <a:avLst/>
          </a:prstGeom>
          <a:noFill/>
          <a:ln>
            <a:noFill/>
          </a:ln>
        </p:spPr>
        <p:txBody>
          <a:bodyPr anchorCtr="0" anchor="t" bIns="91425" lIns="91425" rIns="91425" tIns="91425">
            <a:noAutofit/>
          </a:bodyPr>
          <a:lstStyle/>
          <a:p>
            <a:pPr lvl="0">
              <a:spcBef>
                <a:spcPts val="0"/>
              </a:spcBef>
              <a:buNone/>
            </a:pPr>
            <a:r>
              <a:rPr lang="zh-TW"/>
              <a:t>Use supervised method only when you have ground truth with your training data.</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7" name="Shape 187"/>
        <p:cNvGrpSpPr/>
        <p:nvPr/>
      </p:nvGrpSpPr>
      <p:grpSpPr>
        <a:xfrm>
          <a:off x="0" y="0"/>
          <a:ext cx="0" cy="0"/>
          <a:chOff x="0" y="0"/>
          <a:chExt cx="0" cy="0"/>
        </a:xfrm>
      </p:grpSpPr>
      <p:sp>
        <p:nvSpPr>
          <p:cNvPr id="188" name="Shape 18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189" name="Shape 189"/>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9.47.48.png" id="190" name="Shape 190"/>
          <p:cNvPicPr preferRelativeResize="0"/>
          <p:nvPr/>
        </p:nvPicPr>
        <p:blipFill>
          <a:blip r:embed="rId3">
            <a:alphaModFix/>
          </a:blip>
          <a:stretch>
            <a:fillRect/>
          </a:stretch>
        </p:blipFill>
        <p:spPr>
          <a:xfrm>
            <a:off x="0" y="-2"/>
            <a:ext cx="9144001" cy="4653806"/>
          </a:xfrm>
          <a:prstGeom prst="rect">
            <a:avLst/>
          </a:prstGeom>
          <a:noFill/>
          <a:ln>
            <a:noFill/>
          </a:ln>
        </p:spPr>
      </p:pic>
      <p:sp>
        <p:nvSpPr>
          <p:cNvPr id="191" name="Shape 191"/>
          <p:cNvSpPr txBox="1"/>
          <p:nvPr/>
        </p:nvSpPr>
        <p:spPr>
          <a:xfrm>
            <a:off x="0" y="4653800"/>
            <a:ext cx="9144000" cy="489600"/>
          </a:xfrm>
          <a:prstGeom prst="rect">
            <a:avLst/>
          </a:prstGeom>
          <a:noFill/>
          <a:ln>
            <a:noFill/>
          </a:ln>
        </p:spPr>
        <p:txBody>
          <a:bodyPr anchorCtr="0" anchor="t" bIns="91425" lIns="91425" rIns="91425" tIns="91425">
            <a:noAutofit/>
          </a:bodyPr>
          <a:lstStyle/>
          <a:p>
            <a:pPr lvl="0">
              <a:spcBef>
                <a:spcPts val="0"/>
              </a:spcBef>
              <a:buNone/>
            </a:pPr>
            <a:r>
              <a:rPr lang="zh-TW"/>
              <a:t>Use unsupervised method when you don’t have ground truth with your training data.</a:t>
            </a:r>
          </a:p>
          <a:p>
            <a:pPr lvl="0">
              <a:spcBef>
                <a:spcPts val="0"/>
              </a:spcBef>
              <a:buNone/>
            </a:pPr>
            <a:r>
              <a:t/>
            </a:r>
            <a:endParaRPr sz="1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5" name="Shape 195"/>
        <p:cNvGrpSpPr/>
        <p:nvPr/>
      </p:nvGrpSpPr>
      <p:grpSpPr>
        <a:xfrm>
          <a:off x="0" y="0"/>
          <a:ext cx="0" cy="0"/>
          <a:chOff x="0" y="0"/>
          <a:chExt cx="0" cy="0"/>
        </a:xfrm>
      </p:grpSpPr>
      <p:sp>
        <p:nvSpPr>
          <p:cNvPr id="196" name="Shape 19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197" name="Shape 197"/>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9.50.54.png" id="198" name="Shape 198"/>
          <p:cNvPicPr preferRelativeResize="0"/>
          <p:nvPr/>
        </p:nvPicPr>
        <p:blipFill>
          <a:blip r:embed="rId3">
            <a:alphaModFix/>
          </a:blip>
          <a:stretch>
            <a:fillRect/>
          </a:stretch>
        </p:blipFill>
        <p:spPr>
          <a:xfrm>
            <a:off x="0" y="21580"/>
            <a:ext cx="9143998" cy="5100337"/>
          </a:xfrm>
          <a:prstGeom prst="rect">
            <a:avLst/>
          </a:prstGeom>
          <a:noFill/>
          <a:ln>
            <a:noFill/>
          </a:ln>
        </p:spPr>
      </p:pic>
      <p:sp>
        <p:nvSpPr>
          <p:cNvPr id="199" name="Shape 199"/>
          <p:cNvSpPr txBox="1"/>
          <p:nvPr/>
        </p:nvSpPr>
        <p:spPr>
          <a:xfrm>
            <a:off x="5310375" y="2229775"/>
            <a:ext cx="3755400" cy="2611200"/>
          </a:xfrm>
          <a:prstGeom prst="rect">
            <a:avLst/>
          </a:prstGeom>
          <a:noFill/>
          <a:ln>
            <a:noFill/>
          </a:ln>
        </p:spPr>
        <p:txBody>
          <a:bodyPr anchorCtr="0" anchor="t" bIns="91425" lIns="91425" rIns="91425" tIns="91425">
            <a:noAutofit/>
          </a:bodyPr>
          <a:lstStyle/>
          <a:p>
            <a:pPr lvl="0">
              <a:spcBef>
                <a:spcPts val="0"/>
              </a:spcBef>
              <a:buNone/>
            </a:pPr>
            <a:r>
              <a:rPr lang="zh-TW"/>
              <a:t>First, we generate 4-cluster training data and visualized it. Note that we mean to generate the data that there’re 3 clusters (red, blue and yellow) are overlapped with each other on purpose. </a:t>
            </a:r>
          </a:p>
          <a:p>
            <a:pPr lvl="0">
              <a:spcBef>
                <a:spcPts val="0"/>
              </a:spcBef>
              <a:buNone/>
            </a:pPr>
            <a:r>
              <a:t/>
            </a:r>
            <a:endParaRPr/>
          </a:p>
          <a:p>
            <a:pPr lvl="0">
              <a:spcBef>
                <a:spcPts val="0"/>
              </a:spcBef>
              <a:buNone/>
            </a:pPr>
            <a:r>
              <a:rPr lang="zh-TW"/>
              <a:t>Let’s use the cluster quality measurements that just described above and run different values of “k” to observe which “k” is most preferable.</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3" name="Shape 203"/>
        <p:cNvGrpSpPr/>
        <p:nvPr/>
      </p:nvGrpSpPr>
      <p:grpSpPr>
        <a:xfrm>
          <a:off x="0" y="0"/>
          <a:ext cx="0" cy="0"/>
          <a:chOff x="0" y="0"/>
          <a:chExt cx="0" cy="0"/>
        </a:xfrm>
      </p:grpSpPr>
      <p:sp>
        <p:nvSpPr>
          <p:cNvPr id="204" name="Shape 20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205" name="Shape 205"/>
          <p:cNvSpPr txBox="1"/>
          <p:nvPr/>
        </p:nvSpPr>
        <p:spPr>
          <a:xfrm>
            <a:off x="424200" y="2943675"/>
            <a:ext cx="8651400" cy="2043900"/>
          </a:xfrm>
          <a:prstGeom prst="rect">
            <a:avLst/>
          </a:prstGeom>
          <a:noFill/>
          <a:ln>
            <a:noFill/>
          </a:ln>
        </p:spPr>
        <p:txBody>
          <a:bodyPr anchorCtr="0" anchor="t" bIns="91425" lIns="91425" rIns="91425" tIns="91425">
            <a:noAutofit/>
          </a:bodyPr>
          <a:lstStyle/>
          <a:p>
            <a:pPr lvl="0" rtl="0">
              <a:spcBef>
                <a:spcPts val="0"/>
              </a:spcBef>
              <a:buNone/>
            </a:pPr>
            <a:r>
              <a:rPr b="1" lang="zh-TW" sz="1200"/>
              <a:t>Code explanation:</a:t>
            </a:r>
          </a:p>
          <a:p>
            <a:pPr indent="-304800" lvl="0" marL="457200" rtl="0">
              <a:spcBef>
                <a:spcPts val="0"/>
              </a:spcBef>
              <a:buSzPct val="100000"/>
              <a:buChar char="-"/>
            </a:pPr>
            <a:r>
              <a:rPr lang="zh-TW" sz="1200"/>
              <a:t>First, we set the range of “k”. In this case, we run 5 cases on </a:t>
            </a:r>
            <a:r>
              <a:rPr b="1" lang="zh-TW" sz="1200"/>
              <a:t>k=2, 3, 4, 5, 6</a:t>
            </a:r>
            <a:r>
              <a:rPr lang="zh-TW" sz="1200"/>
              <a:t> simply by using for loop. Each uses these 3 metrics: </a:t>
            </a:r>
            <a:r>
              <a:rPr b="1" lang="zh-TW" sz="1200"/>
              <a:t>homogeneity</a:t>
            </a:r>
            <a:r>
              <a:rPr lang="zh-TW" sz="1200"/>
              <a:t>, </a:t>
            </a:r>
            <a:r>
              <a:rPr b="1" lang="zh-TW" sz="1200"/>
              <a:t>completeness</a:t>
            </a:r>
            <a:r>
              <a:rPr lang="zh-TW" sz="1200"/>
              <a:t> and </a:t>
            </a:r>
            <a:r>
              <a:rPr b="1" lang="zh-TW" sz="1200"/>
              <a:t>silhouette coefficient </a:t>
            </a:r>
            <a:r>
              <a:rPr lang="zh-TW" sz="1200"/>
              <a:t>to evaluate the goodness of the clusters.</a:t>
            </a:r>
          </a:p>
          <a:p>
            <a:pPr lvl="0" rtl="0">
              <a:spcBef>
                <a:spcPts val="0"/>
              </a:spcBef>
              <a:buNone/>
            </a:pPr>
            <a:r>
              <a:t/>
            </a:r>
            <a:endParaRPr sz="1200"/>
          </a:p>
          <a:p>
            <a:pPr indent="-304800" lvl="0" marL="457200" rtl="0">
              <a:spcBef>
                <a:spcPts val="0"/>
              </a:spcBef>
              <a:buSzPct val="100000"/>
              <a:buChar char="-"/>
            </a:pPr>
            <a:r>
              <a:rPr lang="zh-TW" sz="1200"/>
              <a:t>Use </a:t>
            </a:r>
            <a:r>
              <a:rPr b="1" lang="zh-TW" sz="1200"/>
              <a:t>“homogeneity_score(y, y_pred)”</a:t>
            </a:r>
            <a:r>
              <a:rPr lang="zh-TW" sz="1200"/>
              <a:t> and </a:t>
            </a:r>
            <a:r>
              <a:rPr b="1" lang="zh-TW" sz="1200"/>
              <a:t>“completeness_score(y, y_pred)”</a:t>
            </a:r>
            <a:r>
              <a:rPr lang="zh-TW" sz="1200"/>
              <a:t> to compute the corresponding evaluations. </a:t>
            </a:r>
          </a:p>
          <a:p>
            <a:pPr lvl="0" rtl="0">
              <a:spcBef>
                <a:spcPts val="0"/>
              </a:spcBef>
              <a:buNone/>
            </a:pPr>
            <a:r>
              <a:t/>
            </a:r>
            <a:endParaRPr sz="1200"/>
          </a:p>
          <a:p>
            <a:pPr indent="-304800" lvl="0" marL="457200" rtl="0">
              <a:spcBef>
                <a:spcPts val="0"/>
              </a:spcBef>
              <a:buSzPct val="100000"/>
              <a:buChar char="-"/>
            </a:pPr>
            <a:r>
              <a:rPr lang="zh-TW" sz="1200"/>
              <a:t>Note that we have 2 options to compute silhouette coefficient in scikit-learn:</a:t>
            </a:r>
          </a:p>
          <a:p>
            <a:pPr indent="-304800" lvl="1" marL="914400" rtl="0">
              <a:spcBef>
                <a:spcPts val="0"/>
              </a:spcBef>
              <a:buSzPct val="100000"/>
              <a:buChar char="-"/>
            </a:pPr>
            <a:r>
              <a:rPr lang="zh-TW" sz="1200"/>
              <a:t>Use </a:t>
            </a:r>
            <a:r>
              <a:rPr b="1" lang="zh-TW" sz="1200"/>
              <a:t>“silhoette_samples(X, y_pred)”</a:t>
            </a:r>
            <a:r>
              <a:rPr lang="zh-TW" sz="1200"/>
              <a:t> to compute silhouette coefficient for each data point.</a:t>
            </a:r>
          </a:p>
          <a:p>
            <a:pPr indent="-304800" lvl="1" marL="914400">
              <a:spcBef>
                <a:spcPts val="0"/>
              </a:spcBef>
              <a:buSzPct val="100000"/>
              <a:buChar char="-"/>
            </a:pPr>
            <a:r>
              <a:rPr lang="zh-TW" sz="1200"/>
              <a:t>Use </a:t>
            </a:r>
            <a:r>
              <a:rPr b="1" lang="zh-TW" sz="1200"/>
              <a:t>“silhoette_score(X, y_pred)”</a:t>
            </a:r>
            <a:r>
              <a:rPr lang="zh-TW" sz="1200"/>
              <a:t> to compute the average silhouette coefficient of all data points.</a:t>
            </a:r>
          </a:p>
        </p:txBody>
      </p:sp>
      <p:pic>
        <p:nvPicPr>
          <p:cNvPr descr="螢幕快照 2017-02-02 下午9.59.00.png" id="206" name="Shape 206"/>
          <p:cNvPicPr preferRelativeResize="0"/>
          <p:nvPr/>
        </p:nvPicPr>
        <p:blipFill>
          <a:blip r:embed="rId3">
            <a:alphaModFix/>
          </a:blip>
          <a:stretch>
            <a:fillRect/>
          </a:stretch>
        </p:blipFill>
        <p:spPr>
          <a:xfrm>
            <a:off x="0" y="0"/>
            <a:ext cx="9143999" cy="287834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0" name="Shape 210"/>
        <p:cNvGrpSpPr/>
        <p:nvPr/>
      </p:nvGrpSpPr>
      <p:grpSpPr>
        <a:xfrm>
          <a:off x="0" y="0"/>
          <a:ext cx="0" cy="0"/>
          <a:chOff x="0" y="0"/>
          <a:chExt cx="0" cy="0"/>
        </a:xfrm>
      </p:grpSpPr>
      <p:pic>
        <p:nvPicPr>
          <p:cNvPr descr="螢幕快照 2017-02-02 下午10.09.01.png" id="211" name="Shape 211"/>
          <p:cNvPicPr preferRelativeResize="0"/>
          <p:nvPr/>
        </p:nvPicPr>
        <p:blipFill>
          <a:blip r:embed="rId3">
            <a:alphaModFix/>
          </a:blip>
          <a:stretch>
            <a:fillRect/>
          </a:stretch>
        </p:blipFill>
        <p:spPr>
          <a:xfrm>
            <a:off x="0" y="0"/>
            <a:ext cx="5909373" cy="5016974"/>
          </a:xfrm>
          <a:prstGeom prst="rect">
            <a:avLst/>
          </a:prstGeom>
          <a:noFill/>
          <a:ln>
            <a:noFill/>
          </a:ln>
        </p:spPr>
      </p:pic>
      <p:sp>
        <p:nvSpPr>
          <p:cNvPr id="212" name="Shape 212"/>
          <p:cNvSpPr txBox="1"/>
          <p:nvPr/>
        </p:nvSpPr>
        <p:spPr>
          <a:xfrm>
            <a:off x="5975375" y="97800"/>
            <a:ext cx="3119700" cy="4919100"/>
          </a:xfrm>
          <a:prstGeom prst="rect">
            <a:avLst/>
          </a:prstGeom>
          <a:noFill/>
          <a:ln>
            <a:noFill/>
          </a:ln>
        </p:spPr>
        <p:txBody>
          <a:bodyPr anchorCtr="0" anchor="t" bIns="91425" lIns="91425" rIns="91425" tIns="91425">
            <a:noAutofit/>
          </a:bodyPr>
          <a:lstStyle/>
          <a:p>
            <a:pPr lvl="0">
              <a:spcBef>
                <a:spcPts val="0"/>
              </a:spcBef>
              <a:buNone/>
            </a:pPr>
            <a:r>
              <a:rPr lang="zh-TW" sz="1200"/>
              <a:t>Since the code of visualization part is tedious, please refer it to Ipython.</a:t>
            </a:r>
          </a:p>
          <a:p>
            <a:pPr lvl="0">
              <a:spcBef>
                <a:spcPts val="0"/>
              </a:spcBef>
              <a:buNone/>
            </a:pPr>
            <a:r>
              <a:t/>
            </a:r>
            <a:endParaRPr sz="1200"/>
          </a:p>
          <a:p>
            <a:pPr lvl="0">
              <a:spcBef>
                <a:spcPts val="0"/>
              </a:spcBef>
              <a:buNone/>
            </a:pPr>
            <a:r>
              <a:rPr lang="zh-TW" sz="1200"/>
              <a:t>Let’s talk about how to interpret this diagram.</a:t>
            </a:r>
          </a:p>
          <a:p>
            <a:pPr lvl="0">
              <a:spcBef>
                <a:spcPts val="0"/>
              </a:spcBef>
              <a:buNone/>
            </a:pPr>
            <a:r>
              <a:t/>
            </a:r>
            <a:endParaRPr sz="1200"/>
          </a:p>
          <a:p>
            <a:pPr lvl="0">
              <a:spcBef>
                <a:spcPts val="0"/>
              </a:spcBef>
              <a:buNone/>
            </a:pPr>
            <a:r>
              <a:rPr lang="zh-TW" sz="1200"/>
              <a:t>The left one is very simple, just the predictions of the clusters.</a:t>
            </a:r>
          </a:p>
          <a:p>
            <a:pPr lvl="0">
              <a:spcBef>
                <a:spcPts val="0"/>
              </a:spcBef>
              <a:buNone/>
            </a:pPr>
            <a:r>
              <a:t/>
            </a:r>
            <a:endParaRPr sz="1200"/>
          </a:p>
          <a:p>
            <a:pPr lvl="0">
              <a:spcBef>
                <a:spcPts val="0"/>
              </a:spcBef>
              <a:buNone/>
            </a:pPr>
            <a:r>
              <a:rPr lang="zh-TW" sz="1200"/>
              <a:t>The right one:</a:t>
            </a:r>
          </a:p>
          <a:p>
            <a:pPr lvl="0">
              <a:spcBef>
                <a:spcPts val="0"/>
              </a:spcBef>
              <a:buNone/>
            </a:pPr>
            <a:r>
              <a:t/>
            </a:r>
            <a:endParaRPr sz="1200"/>
          </a:p>
          <a:p>
            <a:pPr indent="-304800" lvl="0" marL="457200" rtl="0">
              <a:spcBef>
                <a:spcPts val="0"/>
              </a:spcBef>
              <a:buSzPct val="100000"/>
              <a:buChar char="-"/>
            </a:pPr>
            <a:r>
              <a:rPr lang="zh-TW" sz="1200"/>
              <a:t>X-axis: silhouette coefficient.</a:t>
            </a:r>
          </a:p>
          <a:p>
            <a:pPr lvl="0" rtl="0">
              <a:spcBef>
                <a:spcPts val="0"/>
              </a:spcBef>
              <a:buNone/>
            </a:pPr>
            <a:r>
              <a:t/>
            </a:r>
            <a:endParaRPr sz="1200"/>
          </a:p>
          <a:p>
            <a:pPr indent="-304800" lvl="0" marL="457200" rtl="0">
              <a:spcBef>
                <a:spcPts val="0"/>
              </a:spcBef>
              <a:buSzPct val="100000"/>
              <a:buChar char="-"/>
            </a:pPr>
            <a:r>
              <a:rPr lang="zh-TW" sz="1200"/>
              <a:t>Y-axis: data points.</a:t>
            </a:r>
          </a:p>
          <a:p>
            <a:pPr lvl="0" rtl="0">
              <a:spcBef>
                <a:spcPts val="0"/>
              </a:spcBef>
              <a:buNone/>
            </a:pPr>
            <a:r>
              <a:t/>
            </a:r>
            <a:endParaRPr sz="1200"/>
          </a:p>
          <a:p>
            <a:pPr indent="-304800" lvl="0" marL="457200" rtl="0">
              <a:spcBef>
                <a:spcPts val="0"/>
              </a:spcBef>
              <a:buSzPct val="100000"/>
              <a:buChar char="-"/>
            </a:pPr>
            <a:r>
              <a:rPr lang="zh-TW" sz="1200"/>
              <a:t>Data points that is in the same cluster will be plotted with the same color. </a:t>
            </a:r>
          </a:p>
          <a:p>
            <a:pPr lvl="0" rtl="0">
              <a:spcBef>
                <a:spcPts val="0"/>
              </a:spcBef>
              <a:buNone/>
            </a:pPr>
            <a:r>
              <a:t/>
            </a:r>
            <a:endParaRPr sz="1200"/>
          </a:p>
          <a:p>
            <a:pPr indent="-304800" lvl="0" marL="457200" rtl="0">
              <a:spcBef>
                <a:spcPts val="0"/>
              </a:spcBef>
              <a:buSzPct val="100000"/>
              <a:buChar char="-"/>
            </a:pPr>
            <a:r>
              <a:rPr lang="zh-TW" sz="1200"/>
              <a:t>The silhouette cofficient of each cluster is sorted in decending order.</a:t>
            </a:r>
          </a:p>
          <a:p>
            <a:pPr lvl="0" rtl="0">
              <a:spcBef>
                <a:spcPts val="0"/>
              </a:spcBef>
              <a:buNone/>
            </a:pPr>
            <a:r>
              <a:t/>
            </a:r>
            <a:endParaRPr sz="1200"/>
          </a:p>
          <a:p>
            <a:pPr indent="-304800" lvl="0" marL="457200" rtl="0">
              <a:spcBef>
                <a:spcPts val="0"/>
              </a:spcBef>
              <a:buSzPct val="100000"/>
              <a:buChar char="-"/>
            </a:pPr>
            <a:r>
              <a:rPr lang="zh-TW" sz="1200"/>
              <a:t>The red dashed line represents the mean silhouette coefficient computed by “</a:t>
            </a:r>
            <a:r>
              <a:rPr b="1" lang="zh-TW" sz="1200"/>
              <a:t>silhouette_score()”</a:t>
            </a:r>
            <a:r>
              <a:rPr lang="zh-TW" sz="1200"/>
              <a:t>.</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6" name="Shape 216"/>
        <p:cNvGrpSpPr/>
        <p:nvPr/>
      </p:nvGrpSpPr>
      <p:grpSpPr>
        <a:xfrm>
          <a:off x="0" y="0"/>
          <a:ext cx="0" cy="0"/>
          <a:chOff x="0" y="0"/>
          <a:chExt cx="0" cy="0"/>
        </a:xfrm>
      </p:grpSpPr>
      <p:pic>
        <p:nvPicPr>
          <p:cNvPr descr="螢幕快照 2017-02-02 下午10.35.11.png" id="217" name="Shape 217"/>
          <p:cNvPicPr preferRelativeResize="0"/>
          <p:nvPr/>
        </p:nvPicPr>
        <p:blipFill>
          <a:blip r:embed="rId3">
            <a:alphaModFix/>
          </a:blip>
          <a:stretch>
            <a:fillRect/>
          </a:stretch>
        </p:blipFill>
        <p:spPr>
          <a:xfrm>
            <a:off x="0" y="0"/>
            <a:ext cx="5983075" cy="5024226"/>
          </a:xfrm>
          <a:prstGeom prst="rect">
            <a:avLst/>
          </a:prstGeom>
          <a:noFill/>
          <a:ln>
            <a:noFill/>
          </a:ln>
        </p:spPr>
      </p:pic>
      <p:sp>
        <p:nvSpPr>
          <p:cNvPr id="218" name="Shape 218"/>
          <p:cNvSpPr txBox="1"/>
          <p:nvPr/>
        </p:nvSpPr>
        <p:spPr>
          <a:xfrm>
            <a:off x="6133325" y="194425"/>
            <a:ext cx="2943000" cy="4781100"/>
          </a:xfrm>
          <a:prstGeom prst="rect">
            <a:avLst/>
          </a:prstGeom>
          <a:noFill/>
          <a:ln>
            <a:noFill/>
          </a:ln>
        </p:spPr>
        <p:txBody>
          <a:bodyPr anchorCtr="0" anchor="t" bIns="91425" lIns="91425" rIns="91425" tIns="91425">
            <a:noAutofit/>
          </a:bodyPr>
          <a:lstStyle/>
          <a:p>
            <a:pPr lvl="0">
              <a:spcBef>
                <a:spcPts val="0"/>
              </a:spcBef>
              <a:buNone/>
            </a:pPr>
            <a:r>
              <a:rPr lang="zh-TW"/>
              <a:t>← When k=4, the </a:t>
            </a:r>
            <a:r>
              <a:rPr lang="zh-TW"/>
              <a:t>silhouette coefficient of all cluster are generally beyond the red dashed line, meaning that these cluster qualities are good.</a:t>
            </a: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rPr lang="zh-TW"/>
              <a:t>← When k=5, we can notice that there’re 2 clusters (yellow and tiffany blue) are behind the red dashed line, meaning that their overall silhouette coeffiecients are low，since these 2 clusters are overlapped with each other. This results in low mean nearest cluster distance b(x), thus k=5 is not a good choice.</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2" name="Shape 222"/>
        <p:cNvGrpSpPr/>
        <p:nvPr/>
      </p:nvGrpSpPr>
      <p:grpSpPr>
        <a:xfrm>
          <a:off x="0" y="0"/>
          <a:ext cx="0" cy="0"/>
          <a:chOff x="0" y="0"/>
          <a:chExt cx="0" cy="0"/>
        </a:xfrm>
      </p:grpSpPr>
      <p:sp>
        <p:nvSpPr>
          <p:cNvPr id="223" name="Shape 22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224" name="Shape 224"/>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10.37.05.png" id="225" name="Shape 225"/>
          <p:cNvPicPr preferRelativeResize="0"/>
          <p:nvPr/>
        </p:nvPicPr>
        <p:blipFill>
          <a:blip r:embed="rId3">
            <a:alphaModFix/>
          </a:blip>
          <a:stretch>
            <a:fillRect/>
          </a:stretch>
        </p:blipFill>
        <p:spPr>
          <a:xfrm>
            <a:off x="0" y="10"/>
            <a:ext cx="9143999" cy="464197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9" name="Shape 229"/>
        <p:cNvGrpSpPr/>
        <p:nvPr/>
      </p:nvGrpSpPr>
      <p:grpSpPr>
        <a:xfrm>
          <a:off x="0" y="0"/>
          <a:ext cx="0" cy="0"/>
          <a:chOff x="0" y="0"/>
          <a:chExt cx="0" cy="0"/>
        </a:xfrm>
      </p:grpSpPr>
      <p:sp>
        <p:nvSpPr>
          <p:cNvPr id="230" name="Shape 230"/>
          <p:cNvSpPr txBox="1"/>
          <p:nvPr>
            <p:ph type="title"/>
          </p:nvPr>
        </p:nvSpPr>
        <p:spPr>
          <a:xfrm>
            <a:off x="490250" y="526350"/>
            <a:ext cx="8373900" cy="4090800"/>
          </a:xfrm>
          <a:prstGeom prst="rect">
            <a:avLst/>
          </a:prstGeom>
        </p:spPr>
        <p:txBody>
          <a:bodyPr anchorCtr="0" anchor="ctr" bIns="91425" lIns="91425" rIns="91425" tIns="91425">
            <a:noAutofit/>
          </a:bodyPr>
          <a:lstStyle/>
          <a:p>
            <a:pPr lvl="0">
              <a:spcBef>
                <a:spcPts val="0"/>
              </a:spcBef>
              <a:buNone/>
            </a:pPr>
            <a:r>
              <a:rPr b="1" lang="zh-TW"/>
              <a:t>Drawback 2:</a:t>
            </a:r>
          </a:p>
          <a:p>
            <a:pPr lvl="0">
              <a:spcBef>
                <a:spcPts val="0"/>
              </a:spcBef>
              <a:buNone/>
            </a:pPr>
            <a:r>
              <a:rPr b="1" lang="zh-TW"/>
              <a:t>Cannot Handle </a:t>
            </a:r>
            <a:r>
              <a:rPr b="1" lang="zh-TW"/>
              <a:t>Noise Data and Outliers</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4" name="Shape 234"/>
        <p:cNvGrpSpPr/>
        <p:nvPr/>
      </p:nvGrpSpPr>
      <p:grpSpPr>
        <a:xfrm>
          <a:off x="0" y="0"/>
          <a:ext cx="0" cy="0"/>
          <a:chOff x="0" y="0"/>
          <a:chExt cx="0" cy="0"/>
        </a:xfrm>
      </p:grpSpPr>
      <p:pic>
        <p:nvPicPr>
          <p:cNvPr descr="螢幕快照 2017-02-02 下午10.50.35.png" id="235" name="Shape 235"/>
          <p:cNvPicPr preferRelativeResize="0"/>
          <p:nvPr/>
        </p:nvPicPr>
        <p:blipFill>
          <a:blip r:embed="rId3">
            <a:alphaModFix/>
          </a:blip>
          <a:stretch>
            <a:fillRect/>
          </a:stretch>
        </p:blipFill>
        <p:spPr>
          <a:xfrm>
            <a:off x="484824" y="0"/>
            <a:ext cx="8005824" cy="5037451"/>
          </a:xfrm>
          <a:prstGeom prst="rect">
            <a:avLst/>
          </a:prstGeom>
          <a:noFill/>
          <a:ln>
            <a:noFill/>
          </a:ln>
        </p:spPr>
      </p:pic>
      <p:sp>
        <p:nvSpPr>
          <p:cNvPr id="236" name="Shape 236"/>
          <p:cNvSpPr txBox="1"/>
          <p:nvPr/>
        </p:nvSpPr>
        <p:spPr>
          <a:xfrm>
            <a:off x="4922550" y="2333125"/>
            <a:ext cx="3568200" cy="2554200"/>
          </a:xfrm>
          <a:prstGeom prst="rect">
            <a:avLst/>
          </a:prstGeom>
          <a:noFill/>
          <a:ln>
            <a:noFill/>
          </a:ln>
        </p:spPr>
        <p:txBody>
          <a:bodyPr anchorCtr="0" anchor="t" bIns="91425" lIns="91425" rIns="91425" tIns="91425">
            <a:noAutofit/>
          </a:bodyPr>
          <a:lstStyle/>
          <a:p>
            <a:pPr lvl="0">
              <a:spcBef>
                <a:spcPts val="0"/>
              </a:spcBef>
              <a:buNone/>
            </a:pPr>
            <a:r>
              <a:rPr lang="zh-TW"/>
              <a:t>Extended from the same example above, we cluster the data with </a:t>
            </a:r>
            <a:r>
              <a:rPr lang="zh-TW"/>
              <a:t>k=4 and the data seems to be well-clustered. </a:t>
            </a:r>
          </a:p>
          <a:p>
            <a:pPr lvl="0">
              <a:spcBef>
                <a:spcPts val="0"/>
              </a:spcBef>
              <a:buNone/>
            </a:pPr>
            <a:r>
              <a:t/>
            </a:r>
            <a:endParaRPr/>
          </a:p>
          <a:p>
            <a:pPr lvl="0">
              <a:spcBef>
                <a:spcPts val="0"/>
              </a:spcBef>
              <a:buNone/>
            </a:pPr>
            <a:r>
              <a:rPr lang="zh-TW"/>
              <a:t>We can notice that some of the data points which are relatively far away from their belonging clusters, however, are still clustered by </a:t>
            </a:r>
            <a:r>
              <a:rPr i="1" lang="zh-TW"/>
              <a:t>k-means</a:t>
            </a:r>
            <a:r>
              <a:rPr lang="zh-TW"/>
              <a:t>, but they are obviously “outliers” .</a:t>
            </a:r>
          </a:p>
          <a:p>
            <a:pPr lvl="0">
              <a:spcBef>
                <a:spcPts val="0"/>
              </a:spcBef>
              <a:buNone/>
            </a:pPr>
            <a:r>
              <a:t/>
            </a:r>
            <a:endParaRPr/>
          </a:p>
          <a:p>
            <a:pPr lvl="0">
              <a:spcBef>
                <a:spcPts val="0"/>
              </a:spcBef>
              <a:buNone/>
            </a:pPr>
            <a:r>
              <a:rPr lang="zh-TW"/>
              <a:t>So … how do we detect these outliers?</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0" name="Shape 240"/>
        <p:cNvGrpSpPr/>
        <p:nvPr/>
      </p:nvGrpSpPr>
      <p:grpSpPr>
        <a:xfrm>
          <a:off x="0" y="0"/>
          <a:ext cx="0" cy="0"/>
          <a:chOff x="0" y="0"/>
          <a:chExt cx="0" cy="0"/>
        </a:xfrm>
      </p:grpSpPr>
      <p:pic>
        <p:nvPicPr>
          <p:cNvPr descr="螢幕快照 2017-02-02 下午11.04.34.png" id="241" name="Shape 241"/>
          <p:cNvPicPr preferRelativeResize="0"/>
          <p:nvPr/>
        </p:nvPicPr>
        <p:blipFill>
          <a:blip r:embed="rId3">
            <a:alphaModFix/>
          </a:blip>
          <a:stretch>
            <a:fillRect/>
          </a:stretch>
        </p:blipFill>
        <p:spPr>
          <a:xfrm>
            <a:off x="0" y="79548"/>
            <a:ext cx="9144001" cy="1689652"/>
          </a:xfrm>
          <a:prstGeom prst="rect">
            <a:avLst/>
          </a:prstGeom>
          <a:noFill/>
          <a:ln>
            <a:noFill/>
          </a:ln>
        </p:spPr>
      </p:pic>
      <p:sp>
        <p:nvSpPr>
          <p:cNvPr id="242" name="Shape 242"/>
          <p:cNvSpPr txBox="1"/>
          <p:nvPr/>
        </p:nvSpPr>
        <p:spPr>
          <a:xfrm>
            <a:off x="79550" y="1935450"/>
            <a:ext cx="9064500" cy="1493700"/>
          </a:xfrm>
          <a:prstGeom prst="rect">
            <a:avLst/>
          </a:prstGeom>
          <a:noFill/>
          <a:ln>
            <a:noFill/>
          </a:ln>
        </p:spPr>
        <p:txBody>
          <a:bodyPr anchorCtr="0" anchor="t" bIns="91425" lIns="91425" rIns="91425" tIns="91425">
            <a:noAutofit/>
          </a:bodyPr>
          <a:lstStyle/>
          <a:p>
            <a:pPr lvl="0">
              <a:spcBef>
                <a:spcPts val="0"/>
              </a:spcBef>
              <a:buNone/>
            </a:pPr>
            <a:r>
              <a:rPr lang="zh-TW"/>
              <a:t>You can simply compute the average distance for each cluster as the </a:t>
            </a:r>
            <a:r>
              <a:rPr b="1" lang="zh-TW"/>
              <a:t>distance threshold</a:t>
            </a:r>
            <a:r>
              <a:rPr lang="zh-TW"/>
              <a:t> for judging whether a data point is an outlier or not if the distance between the data point to its cluster center is less than the distance threshold (sometimes</a:t>
            </a:r>
            <a:r>
              <a:rPr lang="zh-TW"/>
              <a:t> we control the scale of the distance threshold by multiplying a </a:t>
            </a:r>
            <a:r>
              <a:rPr b="1" lang="zh-TW"/>
              <a:t>distance threshold ratio</a:t>
            </a:r>
            <a:r>
              <a:rPr lang="zh-TW"/>
              <a:t>).</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0" name="Shape 70"/>
        <p:cNvGrpSpPr/>
        <p:nvPr/>
      </p:nvGrpSpPr>
      <p:grpSpPr>
        <a:xfrm>
          <a:off x="0" y="0"/>
          <a:ext cx="0" cy="0"/>
          <a:chOff x="0" y="0"/>
          <a:chExt cx="0" cy="0"/>
        </a:xfrm>
      </p:grpSpPr>
      <p:sp>
        <p:nvSpPr>
          <p:cNvPr id="71" name="Shape 71"/>
          <p:cNvSpPr txBox="1"/>
          <p:nvPr>
            <p:ph type="title"/>
          </p:nvPr>
        </p:nvSpPr>
        <p:spPr>
          <a:xfrm>
            <a:off x="490250" y="526350"/>
            <a:ext cx="5797500" cy="4090800"/>
          </a:xfrm>
          <a:prstGeom prst="rect">
            <a:avLst/>
          </a:prstGeom>
        </p:spPr>
        <p:txBody>
          <a:bodyPr anchorCtr="0" anchor="ctr" bIns="91425" lIns="91425" rIns="91425" tIns="91425">
            <a:noAutofit/>
          </a:bodyPr>
          <a:lstStyle/>
          <a:p>
            <a:pPr lvl="0">
              <a:spcBef>
                <a:spcPts val="0"/>
              </a:spcBef>
              <a:buNone/>
            </a:pPr>
            <a:r>
              <a:rPr b="1" lang="zh-TW"/>
              <a:t>K-means</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6" name="Shape 246"/>
        <p:cNvGrpSpPr/>
        <p:nvPr/>
      </p:nvGrpSpPr>
      <p:grpSpPr>
        <a:xfrm>
          <a:off x="0" y="0"/>
          <a:ext cx="0" cy="0"/>
          <a:chOff x="0" y="0"/>
          <a:chExt cx="0" cy="0"/>
        </a:xfrm>
      </p:grpSpPr>
      <p:pic>
        <p:nvPicPr>
          <p:cNvPr descr="螢幕快照 2017-02-02 下午11.21.08.png" id="247" name="Shape 247"/>
          <p:cNvPicPr preferRelativeResize="0"/>
          <p:nvPr/>
        </p:nvPicPr>
        <p:blipFill>
          <a:blip r:embed="rId3">
            <a:alphaModFix/>
          </a:blip>
          <a:stretch>
            <a:fillRect/>
          </a:stretch>
        </p:blipFill>
        <p:spPr>
          <a:xfrm>
            <a:off x="0" y="0"/>
            <a:ext cx="8618176" cy="5010926"/>
          </a:xfrm>
          <a:prstGeom prst="rect">
            <a:avLst/>
          </a:prstGeom>
          <a:noFill/>
          <a:ln>
            <a:noFill/>
          </a:ln>
        </p:spPr>
      </p:pic>
      <p:sp>
        <p:nvSpPr>
          <p:cNvPr id="248" name="Shape 248"/>
          <p:cNvSpPr txBox="1"/>
          <p:nvPr/>
        </p:nvSpPr>
        <p:spPr>
          <a:xfrm>
            <a:off x="5885875" y="2563000"/>
            <a:ext cx="2607000" cy="1131300"/>
          </a:xfrm>
          <a:prstGeom prst="rect">
            <a:avLst/>
          </a:prstGeom>
          <a:noFill/>
          <a:ln>
            <a:noFill/>
          </a:ln>
        </p:spPr>
        <p:txBody>
          <a:bodyPr anchorCtr="0" anchor="t" bIns="91425" lIns="91425" rIns="91425" tIns="91425">
            <a:noAutofit/>
          </a:bodyPr>
          <a:lstStyle/>
          <a:p>
            <a:pPr lvl="0">
              <a:spcBef>
                <a:spcPts val="0"/>
              </a:spcBef>
              <a:buNone/>
            </a:pPr>
            <a:r>
              <a:rPr lang="zh-TW"/>
              <a:t>← 2. Compute all distances between every data points and their centroid. Average them to get our </a:t>
            </a:r>
            <a:r>
              <a:rPr lang="zh-TW"/>
              <a:t>distance threshold.</a:t>
            </a:r>
          </a:p>
        </p:txBody>
      </p:sp>
      <p:sp>
        <p:nvSpPr>
          <p:cNvPr id="249" name="Shape 249"/>
          <p:cNvSpPr txBox="1"/>
          <p:nvPr/>
        </p:nvSpPr>
        <p:spPr>
          <a:xfrm>
            <a:off x="4553575" y="1584100"/>
            <a:ext cx="2448000" cy="978900"/>
          </a:xfrm>
          <a:prstGeom prst="rect">
            <a:avLst/>
          </a:prstGeom>
          <a:noFill/>
          <a:ln>
            <a:noFill/>
          </a:ln>
        </p:spPr>
        <p:txBody>
          <a:bodyPr anchorCtr="0" anchor="t" bIns="91425" lIns="91425" rIns="91425" tIns="91425">
            <a:noAutofit/>
          </a:bodyPr>
          <a:lstStyle/>
          <a:p>
            <a:pPr lvl="0" rtl="0">
              <a:spcBef>
                <a:spcPts val="0"/>
              </a:spcBef>
              <a:buNone/>
            </a:pPr>
            <a:r>
              <a:rPr lang="zh-TW"/>
              <a:t>← 1. Retrieve the data points and centroid.</a:t>
            </a:r>
          </a:p>
        </p:txBody>
      </p:sp>
      <p:sp>
        <p:nvSpPr>
          <p:cNvPr id="250" name="Shape 250"/>
          <p:cNvSpPr txBox="1"/>
          <p:nvPr/>
        </p:nvSpPr>
        <p:spPr>
          <a:xfrm>
            <a:off x="4255250" y="4184525"/>
            <a:ext cx="4105200" cy="583200"/>
          </a:xfrm>
          <a:prstGeom prst="rect">
            <a:avLst/>
          </a:prstGeom>
          <a:noFill/>
          <a:ln>
            <a:noFill/>
          </a:ln>
        </p:spPr>
        <p:txBody>
          <a:bodyPr anchorCtr="0" anchor="t" bIns="91425" lIns="91425" rIns="91425" tIns="91425">
            <a:noAutofit/>
          </a:bodyPr>
          <a:lstStyle/>
          <a:p>
            <a:pPr lvl="0" rtl="0">
              <a:spcBef>
                <a:spcPts val="0"/>
              </a:spcBef>
              <a:buNone/>
            </a:pPr>
            <a:r>
              <a:rPr lang="zh-TW"/>
              <a:t>← 3. Outlier detection.</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4" name="Shape 254"/>
        <p:cNvGrpSpPr/>
        <p:nvPr/>
      </p:nvGrpSpPr>
      <p:grpSpPr>
        <a:xfrm>
          <a:off x="0" y="0"/>
          <a:ext cx="0" cy="0"/>
          <a:chOff x="0" y="0"/>
          <a:chExt cx="0" cy="0"/>
        </a:xfrm>
      </p:grpSpPr>
      <p:pic>
        <p:nvPicPr>
          <p:cNvPr descr="螢幕快照 2017-02-02 下午11.10.29.png" id="255" name="Shape 255"/>
          <p:cNvPicPr preferRelativeResize="0"/>
          <p:nvPr/>
        </p:nvPicPr>
        <p:blipFill>
          <a:blip r:embed="rId3">
            <a:alphaModFix/>
          </a:blip>
          <a:stretch>
            <a:fillRect/>
          </a:stretch>
        </p:blipFill>
        <p:spPr>
          <a:xfrm>
            <a:off x="152400" y="152400"/>
            <a:ext cx="8839202" cy="3738318"/>
          </a:xfrm>
          <a:prstGeom prst="rect">
            <a:avLst/>
          </a:prstGeom>
          <a:noFill/>
          <a:ln>
            <a:noFill/>
          </a:ln>
        </p:spPr>
      </p:pic>
      <p:sp>
        <p:nvSpPr>
          <p:cNvPr id="256" name="Shape 256"/>
          <p:cNvSpPr txBox="1"/>
          <p:nvPr/>
        </p:nvSpPr>
        <p:spPr>
          <a:xfrm>
            <a:off x="4913725" y="318150"/>
            <a:ext cx="4144800" cy="2819100"/>
          </a:xfrm>
          <a:prstGeom prst="rect">
            <a:avLst/>
          </a:prstGeom>
          <a:noFill/>
          <a:ln>
            <a:noFill/>
          </a:ln>
        </p:spPr>
        <p:txBody>
          <a:bodyPr anchorCtr="0" anchor="t" bIns="91425" lIns="91425" rIns="91425" tIns="91425">
            <a:noAutofit/>
          </a:bodyPr>
          <a:lstStyle/>
          <a:p>
            <a:pPr lvl="0">
              <a:spcBef>
                <a:spcPts val="0"/>
              </a:spcBef>
              <a:buNone/>
            </a:pPr>
            <a:r>
              <a:rPr lang="zh-TW"/>
              <a:t>← By doing th</a:t>
            </a:r>
            <a:r>
              <a:rPr lang="zh-TW"/>
              <a:t>e</a:t>
            </a:r>
            <a:r>
              <a:rPr lang="zh-TW"/>
              <a:t> simple outlier detection we described above, we successfully detect the outliers (red). </a:t>
            </a:r>
          </a:p>
          <a:p>
            <a:pPr lvl="0">
              <a:spcBef>
                <a:spcPts val="0"/>
              </a:spcBef>
              <a:buNone/>
            </a:pPr>
            <a:r>
              <a:t/>
            </a:r>
            <a:endParaRPr/>
          </a:p>
          <a:p>
            <a:pPr lvl="0">
              <a:spcBef>
                <a:spcPts val="0"/>
              </a:spcBef>
              <a:buNone/>
            </a:pPr>
            <a:r>
              <a:rPr lang="zh-TW"/>
              <a:t>However, if there’re are too many outliers in your dataset, this method may not work appropriately, since </a:t>
            </a:r>
            <a:r>
              <a:rPr i="1" lang="zh-TW"/>
              <a:t>k-means</a:t>
            </a:r>
            <a:r>
              <a:rPr lang="zh-TW"/>
              <a:t> computes mean from all the data points, including these outliers.</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0" name="Shape 260"/>
        <p:cNvGrpSpPr/>
        <p:nvPr/>
      </p:nvGrpSpPr>
      <p:grpSpPr>
        <a:xfrm>
          <a:off x="0" y="0"/>
          <a:ext cx="0" cy="0"/>
          <a:chOff x="0" y="0"/>
          <a:chExt cx="0" cy="0"/>
        </a:xfrm>
      </p:grpSpPr>
      <p:sp>
        <p:nvSpPr>
          <p:cNvPr id="261" name="Shape 261"/>
          <p:cNvSpPr txBox="1"/>
          <p:nvPr>
            <p:ph type="title"/>
          </p:nvPr>
        </p:nvSpPr>
        <p:spPr>
          <a:xfrm>
            <a:off x="490250" y="526350"/>
            <a:ext cx="8497500" cy="4090800"/>
          </a:xfrm>
          <a:prstGeom prst="rect">
            <a:avLst/>
          </a:prstGeom>
        </p:spPr>
        <p:txBody>
          <a:bodyPr anchorCtr="0" anchor="ctr" bIns="91425" lIns="91425" rIns="91425" tIns="91425">
            <a:noAutofit/>
          </a:bodyPr>
          <a:lstStyle/>
          <a:p>
            <a:pPr lvl="0">
              <a:spcBef>
                <a:spcPts val="0"/>
              </a:spcBef>
              <a:buNone/>
            </a:pPr>
            <a:r>
              <a:rPr b="1" lang="zh-TW"/>
              <a:t>Drawback 3:</a:t>
            </a:r>
          </a:p>
          <a:p>
            <a:pPr lvl="0">
              <a:spcBef>
                <a:spcPts val="0"/>
              </a:spcBef>
              <a:buNone/>
            </a:pPr>
            <a:r>
              <a:rPr b="1" lang="zh-TW"/>
              <a:t>Cannot Handle Non-spherical Data</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5" name="Shape 265"/>
        <p:cNvGrpSpPr/>
        <p:nvPr/>
      </p:nvGrpSpPr>
      <p:grpSpPr>
        <a:xfrm>
          <a:off x="0" y="0"/>
          <a:ext cx="0" cy="0"/>
          <a:chOff x="0" y="0"/>
          <a:chExt cx="0" cy="0"/>
        </a:xfrm>
      </p:grpSpPr>
      <p:pic>
        <p:nvPicPr>
          <p:cNvPr descr="螢幕快照 2017-02-02 下午11.29.00.png" id="266" name="Shape 266"/>
          <p:cNvPicPr preferRelativeResize="0"/>
          <p:nvPr/>
        </p:nvPicPr>
        <p:blipFill>
          <a:blip r:embed="rId3">
            <a:alphaModFix/>
          </a:blip>
          <a:stretch>
            <a:fillRect/>
          </a:stretch>
        </p:blipFill>
        <p:spPr>
          <a:xfrm>
            <a:off x="152400" y="152400"/>
            <a:ext cx="8839200" cy="4116333"/>
          </a:xfrm>
          <a:prstGeom prst="rect">
            <a:avLst/>
          </a:prstGeom>
          <a:noFill/>
          <a:ln>
            <a:noFill/>
          </a:ln>
        </p:spPr>
      </p:pic>
      <p:sp>
        <p:nvSpPr>
          <p:cNvPr id="267" name="Shape 267"/>
          <p:cNvSpPr txBox="1"/>
          <p:nvPr/>
        </p:nvSpPr>
        <p:spPr>
          <a:xfrm>
            <a:off x="5134650" y="1254950"/>
            <a:ext cx="3817800" cy="3702900"/>
          </a:xfrm>
          <a:prstGeom prst="rect">
            <a:avLst/>
          </a:prstGeom>
          <a:noFill/>
          <a:ln>
            <a:noFill/>
          </a:ln>
        </p:spPr>
        <p:txBody>
          <a:bodyPr anchorCtr="0" anchor="t" bIns="91425" lIns="91425" rIns="91425" tIns="91425">
            <a:noAutofit/>
          </a:bodyPr>
          <a:lstStyle/>
          <a:p>
            <a:pPr lvl="0">
              <a:spcBef>
                <a:spcPts val="0"/>
              </a:spcBef>
              <a:buNone/>
            </a:pPr>
            <a:r>
              <a:rPr lang="zh-TW"/>
              <a:t>According to the </a:t>
            </a:r>
            <a:r>
              <a:rPr lang="zh-TW"/>
              <a:t>definition</a:t>
            </a:r>
            <a:r>
              <a:rPr lang="zh-TW"/>
              <a:t> of </a:t>
            </a:r>
            <a:r>
              <a:rPr i="1" lang="zh-TW"/>
              <a:t>k-means</a:t>
            </a:r>
            <a:r>
              <a:rPr lang="zh-TW"/>
              <a:t>: The algorithm aims to partition the data to the closest mean among the clusters. This is based on an assumption that your data has to be spherical, otherwise, the performance of </a:t>
            </a:r>
            <a:r>
              <a:rPr i="1" lang="zh-TW"/>
              <a:t>k-means</a:t>
            </a:r>
            <a:r>
              <a:rPr baseline="-25000" i="1" lang="zh-TW"/>
              <a:t> </a:t>
            </a:r>
            <a:r>
              <a:rPr i="1" lang="zh-TW"/>
              <a:t> </a:t>
            </a:r>
            <a:r>
              <a:rPr lang="zh-TW"/>
              <a:t>won’t be desirable.</a:t>
            </a:r>
          </a:p>
          <a:p>
            <a:pPr lvl="0">
              <a:spcBef>
                <a:spcPts val="0"/>
              </a:spcBef>
              <a:buNone/>
            </a:pPr>
            <a:r>
              <a:t/>
            </a:r>
            <a:endParaRPr/>
          </a:p>
          <a:p>
            <a:pPr lvl="0">
              <a:spcBef>
                <a:spcPts val="0"/>
              </a:spcBef>
              <a:buNone/>
            </a:pPr>
            <a:r>
              <a:rPr lang="zh-TW"/>
              <a:t>Let’s see what will the clustering result be when we use </a:t>
            </a:r>
            <a:r>
              <a:rPr i="1" lang="zh-TW"/>
              <a:t>k-means </a:t>
            </a:r>
            <a:r>
              <a:rPr lang="zh-TW"/>
              <a:t>with k=2 to cluster the non-spherical data at the left hand side.</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1" name="Shape 271"/>
        <p:cNvGrpSpPr/>
        <p:nvPr/>
      </p:nvGrpSpPr>
      <p:grpSpPr>
        <a:xfrm>
          <a:off x="0" y="0"/>
          <a:ext cx="0" cy="0"/>
          <a:chOff x="0" y="0"/>
          <a:chExt cx="0" cy="0"/>
        </a:xfrm>
      </p:grpSpPr>
      <p:pic>
        <p:nvPicPr>
          <p:cNvPr descr="螢幕快照 2017-02-02 下午11.36.53.png" id="272" name="Shape 272"/>
          <p:cNvPicPr preferRelativeResize="0"/>
          <p:nvPr/>
        </p:nvPicPr>
        <p:blipFill>
          <a:blip r:embed="rId3">
            <a:alphaModFix/>
          </a:blip>
          <a:stretch>
            <a:fillRect/>
          </a:stretch>
        </p:blipFill>
        <p:spPr>
          <a:xfrm>
            <a:off x="152400" y="152400"/>
            <a:ext cx="7767383" cy="4838698"/>
          </a:xfrm>
          <a:prstGeom prst="rect">
            <a:avLst/>
          </a:prstGeom>
          <a:noFill/>
          <a:ln>
            <a:noFill/>
          </a:ln>
        </p:spPr>
      </p:pic>
      <p:sp>
        <p:nvSpPr>
          <p:cNvPr id="273" name="Shape 273"/>
          <p:cNvSpPr txBox="1"/>
          <p:nvPr/>
        </p:nvSpPr>
        <p:spPr>
          <a:xfrm>
            <a:off x="4648600" y="2156375"/>
            <a:ext cx="3216900" cy="2721900"/>
          </a:xfrm>
          <a:prstGeom prst="rect">
            <a:avLst/>
          </a:prstGeom>
          <a:noFill/>
          <a:ln>
            <a:noFill/>
          </a:ln>
        </p:spPr>
        <p:txBody>
          <a:bodyPr anchorCtr="0" anchor="t" bIns="91425" lIns="91425" rIns="91425" tIns="91425">
            <a:noAutofit/>
          </a:bodyPr>
          <a:lstStyle/>
          <a:p>
            <a:pPr lvl="0">
              <a:spcBef>
                <a:spcPts val="0"/>
              </a:spcBef>
              <a:buNone/>
            </a:pPr>
            <a:r>
              <a:rPr lang="zh-TW"/>
              <a:t>It turns out that the concentric-circle data is partitioned from the center into 2 clusters due to the mean values of the inner circle and the outer circle are very closed to each other.</a:t>
            </a: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7" name="Shape 277"/>
        <p:cNvGrpSpPr/>
        <p:nvPr/>
      </p:nvGrpSpPr>
      <p:grpSpPr>
        <a:xfrm>
          <a:off x="0" y="0"/>
          <a:ext cx="0" cy="0"/>
          <a:chOff x="0" y="0"/>
          <a:chExt cx="0" cy="0"/>
        </a:xfrm>
      </p:grpSpPr>
      <p:pic>
        <p:nvPicPr>
          <p:cNvPr descr="螢幕快照 2017-02-02 下午11.49.08.png" id="278" name="Shape 278"/>
          <p:cNvPicPr preferRelativeResize="0"/>
          <p:nvPr/>
        </p:nvPicPr>
        <p:blipFill>
          <a:blip r:embed="rId3">
            <a:alphaModFix/>
          </a:blip>
          <a:stretch>
            <a:fillRect/>
          </a:stretch>
        </p:blipFill>
        <p:spPr>
          <a:xfrm>
            <a:off x="0" y="69881"/>
            <a:ext cx="9144001" cy="1274237"/>
          </a:xfrm>
          <a:prstGeom prst="rect">
            <a:avLst/>
          </a:prstGeom>
          <a:noFill/>
          <a:ln>
            <a:noFill/>
          </a:ln>
        </p:spPr>
      </p:pic>
      <p:pic>
        <p:nvPicPr>
          <p:cNvPr descr="螢幕快照 2017-02-02 下午11.52.37.png" id="279" name="Shape 279"/>
          <p:cNvPicPr preferRelativeResize="0"/>
          <p:nvPr/>
        </p:nvPicPr>
        <p:blipFill>
          <a:blip r:embed="rId4">
            <a:alphaModFix/>
          </a:blip>
          <a:stretch>
            <a:fillRect/>
          </a:stretch>
        </p:blipFill>
        <p:spPr>
          <a:xfrm>
            <a:off x="152400" y="1496518"/>
            <a:ext cx="8839196" cy="2148979"/>
          </a:xfrm>
          <a:prstGeom prst="rect">
            <a:avLst/>
          </a:prstGeom>
          <a:noFill/>
          <a:ln>
            <a:noFill/>
          </a:ln>
        </p:spPr>
      </p:pic>
      <p:sp>
        <p:nvSpPr>
          <p:cNvPr id="280" name="Shape 280"/>
          <p:cNvSpPr txBox="1"/>
          <p:nvPr/>
        </p:nvSpPr>
        <p:spPr>
          <a:xfrm>
            <a:off x="3437850" y="1679125"/>
            <a:ext cx="4957800" cy="486000"/>
          </a:xfrm>
          <a:prstGeom prst="rect">
            <a:avLst/>
          </a:prstGeom>
          <a:noFill/>
          <a:ln>
            <a:noFill/>
          </a:ln>
        </p:spPr>
        <p:txBody>
          <a:bodyPr anchorCtr="0" anchor="t" bIns="91425" lIns="91425" rIns="91425" tIns="91425">
            <a:noAutofit/>
          </a:bodyPr>
          <a:lstStyle/>
          <a:p>
            <a:pPr lvl="0">
              <a:spcBef>
                <a:spcPts val="0"/>
              </a:spcBef>
              <a:buNone/>
            </a:pPr>
            <a:r>
              <a:rPr lang="zh-TW"/>
              <a:t>← Helper function for transforming Carteisan coordinates to </a:t>
            </a:r>
            <a:r>
              <a:rPr lang="zh-TW"/>
              <a:t>polar coordinates.</a:t>
            </a:r>
          </a:p>
        </p:txBody>
      </p:sp>
      <p:sp>
        <p:nvSpPr>
          <p:cNvPr id="281" name="Shape 281"/>
          <p:cNvSpPr txBox="1"/>
          <p:nvPr/>
        </p:nvSpPr>
        <p:spPr>
          <a:xfrm>
            <a:off x="4745100" y="2242725"/>
            <a:ext cx="4398900" cy="486000"/>
          </a:xfrm>
          <a:prstGeom prst="rect">
            <a:avLst/>
          </a:prstGeom>
          <a:noFill/>
          <a:ln>
            <a:noFill/>
          </a:ln>
        </p:spPr>
        <p:txBody>
          <a:bodyPr anchorCtr="0" anchor="t" bIns="91425" lIns="91425" rIns="91425" tIns="91425">
            <a:noAutofit/>
          </a:bodyPr>
          <a:lstStyle/>
          <a:p>
            <a:pPr lvl="0" rtl="0">
              <a:spcBef>
                <a:spcPts val="0"/>
              </a:spcBef>
              <a:buNone/>
            </a:pPr>
            <a:r>
              <a:rPr lang="zh-TW"/>
              <a:t>← We only need the</a:t>
            </a:r>
            <a:r>
              <a:rPr lang="zh-TW"/>
              <a:t> feature－radius，the second feature will be filled in zero, then finally apply </a:t>
            </a:r>
            <a:r>
              <a:rPr i="1" lang="zh-TW"/>
              <a:t>k-means</a:t>
            </a:r>
            <a:r>
              <a:rPr lang="zh-TW"/>
              <a:t>.</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5" name="Shape 285"/>
        <p:cNvGrpSpPr/>
        <p:nvPr/>
      </p:nvGrpSpPr>
      <p:grpSpPr>
        <a:xfrm>
          <a:off x="0" y="0"/>
          <a:ext cx="0" cy="0"/>
          <a:chOff x="0" y="0"/>
          <a:chExt cx="0" cy="0"/>
        </a:xfrm>
      </p:grpSpPr>
      <p:pic>
        <p:nvPicPr>
          <p:cNvPr descr="螢幕快照 2017-02-07 下午9.52.51.png" id="286" name="Shape 286"/>
          <p:cNvPicPr preferRelativeResize="0"/>
          <p:nvPr/>
        </p:nvPicPr>
        <p:blipFill>
          <a:blip r:embed="rId3">
            <a:alphaModFix/>
          </a:blip>
          <a:stretch>
            <a:fillRect/>
          </a:stretch>
        </p:blipFill>
        <p:spPr>
          <a:xfrm>
            <a:off x="106975" y="0"/>
            <a:ext cx="8520601" cy="490768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0" name="Shape 290"/>
        <p:cNvGrpSpPr/>
        <p:nvPr/>
      </p:nvGrpSpPr>
      <p:grpSpPr>
        <a:xfrm>
          <a:off x="0" y="0"/>
          <a:ext cx="0" cy="0"/>
          <a:chOff x="0" y="0"/>
          <a:chExt cx="0" cy="0"/>
        </a:xfrm>
      </p:grpSpPr>
      <p:pic>
        <p:nvPicPr>
          <p:cNvPr descr="螢幕快照 2017-02-07 下午9.53.48.png" id="291" name="Shape 291"/>
          <p:cNvPicPr preferRelativeResize="0"/>
          <p:nvPr/>
        </p:nvPicPr>
        <p:blipFill>
          <a:blip r:embed="rId3">
            <a:alphaModFix/>
          </a:blip>
          <a:stretch>
            <a:fillRect/>
          </a:stretch>
        </p:blipFill>
        <p:spPr>
          <a:xfrm>
            <a:off x="523250" y="0"/>
            <a:ext cx="7847050" cy="4984423"/>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5" name="Shape 295"/>
        <p:cNvGrpSpPr/>
        <p:nvPr/>
      </p:nvGrpSpPr>
      <p:grpSpPr>
        <a:xfrm>
          <a:off x="0" y="0"/>
          <a:ext cx="0" cy="0"/>
          <a:chOff x="0" y="0"/>
          <a:chExt cx="0" cy="0"/>
        </a:xfrm>
      </p:grpSpPr>
      <p:sp>
        <p:nvSpPr>
          <p:cNvPr id="296" name="Shape 296"/>
          <p:cNvSpPr txBox="1"/>
          <p:nvPr>
            <p:ph type="title"/>
          </p:nvPr>
        </p:nvSpPr>
        <p:spPr>
          <a:xfrm>
            <a:off x="490250" y="526350"/>
            <a:ext cx="8573100" cy="4090800"/>
          </a:xfrm>
          <a:prstGeom prst="rect">
            <a:avLst/>
          </a:prstGeom>
        </p:spPr>
        <p:txBody>
          <a:bodyPr anchorCtr="0" anchor="ctr" bIns="91425" lIns="91425" rIns="91425" tIns="91425">
            <a:noAutofit/>
          </a:bodyPr>
          <a:lstStyle/>
          <a:p>
            <a:pPr lvl="0">
              <a:spcBef>
                <a:spcPts val="0"/>
              </a:spcBef>
              <a:buNone/>
            </a:pPr>
            <a:r>
              <a:rPr b="1" lang="zh-TW"/>
              <a:t>DBSCAN:</a:t>
            </a:r>
          </a:p>
          <a:p>
            <a:pPr lvl="0" rtl="0">
              <a:spcBef>
                <a:spcPts val="0"/>
              </a:spcBef>
              <a:buNone/>
            </a:pPr>
            <a:r>
              <a:rPr b="1" lang="zh-TW"/>
              <a:t>Density-Based Spatial Clustering Algorithm with Noise</a:t>
            </a: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0" name="Shape 300"/>
        <p:cNvGrpSpPr/>
        <p:nvPr/>
      </p:nvGrpSpPr>
      <p:grpSpPr>
        <a:xfrm>
          <a:off x="0" y="0"/>
          <a:ext cx="0" cy="0"/>
          <a:chOff x="0" y="0"/>
          <a:chExt cx="0" cy="0"/>
        </a:xfrm>
      </p:grpSpPr>
      <p:sp>
        <p:nvSpPr>
          <p:cNvPr id="301" name="Shape 30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3 上午2.06.34.png" id="302" name="Shape 302"/>
          <p:cNvPicPr preferRelativeResize="0"/>
          <p:nvPr/>
        </p:nvPicPr>
        <p:blipFill>
          <a:blip r:embed="rId3">
            <a:alphaModFix/>
          </a:blip>
          <a:stretch>
            <a:fillRect/>
          </a:stretch>
        </p:blipFill>
        <p:spPr>
          <a:xfrm>
            <a:off x="0" y="445016"/>
            <a:ext cx="9144000" cy="158471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5" name="Shape 75"/>
        <p:cNvGrpSpPr/>
        <p:nvPr/>
      </p:nvGrpSpPr>
      <p:grpSpPr>
        <a:xfrm>
          <a:off x="0" y="0"/>
          <a:ext cx="0" cy="0"/>
          <a:chOff x="0" y="0"/>
          <a:chExt cx="0" cy="0"/>
        </a:xfrm>
      </p:grpSpPr>
      <p:sp>
        <p:nvSpPr>
          <p:cNvPr id="76" name="Shape 7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77" name="Shape 77"/>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1 下午1.12.48.png" id="78" name="Shape 78"/>
          <p:cNvPicPr preferRelativeResize="0"/>
          <p:nvPr/>
        </p:nvPicPr>
        <p:blipFill rotWithShape="1">
          <a:blip r:embed="rId3">
            <a:alphaModFix/>
          </a:blip>
          <a:srcRect b="0" l="0" r="6820" t="0"/>
          <a:stretch/>
        </p:blipFill>
        <p:spPr>
          <a:xfrm>
            <a:off x="311700" y="445025"/>
            <a:ext cx="8520600" cy="27026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6" name="Shape 306"/>
        <p:cNvGrpSpPr/>
        <p:nvPr/>
      </p:nvGrpSpPr>
      <p:grpSpPr>
        <a:xfrm>
          <a:off x="0" y="0"/>
          <a:ext cx="0" cy="0"/>
          <a:chOff x="0" y="0"/>
          <a:chExt cx="0" cy="0"/>
        </a:xfrm>
      </p:grpSpPr>
      <p:pic>
        <p:nvPicPr>
          <p:cNvPr descr="螢幕快照 2017-02-03 上午2.07.51.png" id="307" name="Shape 307"/>
          <p:cNvPicPr preferRelativeResize="0"/>
          <p:nvPr/>
        </p:nvPicPr>
        <p:blipFill>
          <a:blip r:embed="rId3">
            <a:alphaModFix/>
          </a:blip>
          <a:stretch>
            <a:fillRect/>
          </a:stretch>
        </p:blipFill>
        <p:spPr>
          <a:xfrm>
            <a:off x="0" y="0"/>
            <a:ext cx="7505299" cy="5014123"/>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1" name="Shape 311"/>
        <p:cNvGrpSpPr/>
        <p:nvPr/>
      </p:nvGrpSpPr>
      <p:grpSpPr>
        <a:xfrm>
          <a:off x="0" y="0"/>
          <a:ext cx="0" cy="0"/>
          <a:chOff x="0" y="0"/>
          <a:chExt cx="0" cy="0"/>
        </a:xfrm>
      </p:grpSpPr>
      <p:sp>
        <p:nvSpPr>
          <p:cNvPr id="312" name="Shape 31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t/>
            </a:r>
            <a:endParaRPr/>
          </a:p>
        </p:txBody>
      </p:sp>
      <p:pic>
        <p:nvPicPr>
          <p:cNvPr descr="螢幕快照 2017-02-03 上午2.09.48.png" id="313" name="Shape 313"/>
          <p:cNvPicPr preferRelativeResize="0"/>
          <p:nvPr/>
        </p:nvPicPr>
        <p:blipFill>
          <a:blip r:embed="rId3">
            <a:alphaModFix/>
          </a:blip>
          <a:stretch>
            <a:fillRect/>
          </a:stretch>
        </p:blipFill>
        <p:spPr>
          <a:xfrm>
            <a:off x="0" y="445031"/>
            <a:ext cx="9143999" cy="223413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7" name="Shape 317"/>
        <p:cNvGrpSpPr/>
        <p:nvPr/>
      </p:nvGrpSpPr>
      <p:grpSpPr>
        <a:xfrm>
          <a:off x="0" y="0"/>
          <a:ext cx="0" cy="0"/>
          <a:chOff x="0" y="0"/>
          <a:chExt cx="0" cy="0"/>
        </a:xfrm>
      </p:grpSpPr>
      <p:pic>
        <p:nvPicPr>
          <p:cNvPr descr="螢幕快照 2017-02-03 上午2.12.23.png" id="318" name="Shape 318"/>
          <p:cNvPicPr preferRelativeResize="0"/>
          <p:nvPr/>
        </p:nvPicPr>
        <p:blipFill>
          <a:blip r:embed="rId3">
            <a:alphaModFix/>
          </a:blip>
          <a:stretch>
            <a:fillRect/>
          </a:stretch>
        </p:blipFill>
        <p:spPr>
          <a:xfrm>
            <a:off x="0" y="897437"/>
            <a:ext cx="9144000" cy="3348624"/>
          </a:xfrm>
          <a:prstGeom prst="rect">
            <a:avLst/>
          </a:prstGeom>
          <a:noFill/>
          <a:ln>
            <a:noFill/>
          </a:ln>
        </p:spPr>
      </p:pic>
      <p:sp>
        <p:nvSpPr>
          <p:cNvPr id="319" name="Shape 319"/>
          <p:cNvSpPr txBox="1"/>
          <p:nvPr/>
        </p:nvSpPr>
        <p:spPr>
          <a:xfrm>
            <a:off x="3314100" y="1449350"/>
            <a:ext cx="5700300" cy="450600"/>
          </a:xfrm>
          <a:prstGeom prst="rect">
            <a:avLst/>
          </a:prstGeom>
          <a:noFill/>
          <a:ln>
            <a:noFill/>
          </a:ln>
        </p:spPr>
        <p:txBody>
          <a:bodyPr anchorCtr="0" anchor="t" bIns="91425" lIns="91425" rIns="91425" tIns="91425">
            <a:noAutofit/>
          </a:bodyPr>
          <a:lstStyle/>
          <a:p>
            <a:pPr lvl="0">
              <a:spcBef>
                <a:spcPts val="0"/>
              </a:spcBef>
              <a:buNone/>
            </a:pPr>
            <a:r>
              <a:rPr lang="zh-TW" sz="1200"/>
              <a:t>← 1. Generate</a:t>
            </a:r>
            <a:r>
              <a:rPr lang="zh-TW" sz="1200"/>
              <a:t> training data X (1000x2) and corresponding ground truth y。</a:t>
            </a:r>
          </a:p>
        </p:txBody>
      </p:sp>
      <p:sp>
        <p:nvSpPr>
          <p:cNvPr id="320" name="Shape 320"/>
          <p:cNvSpPr txBox="1"/>
          <p:nvPr/>
        </p:nvSpPr>
        <p:spPr>
          <a:xfrm>
            <a:off x="4727400" y="2087800"/>
            <a:ext cx="4416600" cy="1464900"/>
          </a:xfrm>
          <a:prstGeom prst="rect">
            <a:avLst/>
          </a:prstGeom>
          <a:noFill/>
          <a:ln>
            <a:noFill/>
          </a:ln>
        </p:spPr>
        <p:txBody>
          <a:bodyPr anchorCtr="0" anchor="t" bIns="91425" lIns="91425" rIns="91425" tIns="91425">
            <a:noAutofit/>
          </a:bodyPr>
          <a:lstStyle/>
          <a:p>
            <a:pPr lvl="0">
              <a:spcBef>
                <a:spcPts val="0"/>
              </a:spcBef>
              <a:buNone/>
            </a:pPr>
            <a:r>
              <a:rPr lang="zh-TW" sz="1200"/>
              <a:t>← 2. Standardizing features of training data.</a:t>
            </a:r>
          </a:p>
          <a:p>
            <a:pPr lvl="0">
              <a:spcBef>
                <a:spcPts val="0"/>
              </a:spcBef>
              <a:buNone/>
            </a:pPr>
            <a:r>
              <a:t/>
            </a:r>
            <a:endParaRPr sz="1200"/>
          </a:p>
          <a:p>
            <a:pPr lvl="0">
              <a:spcBef>
                <a:spcPts val="0"/>
              </a:spcBef>
              <a:buNone/>
            </a:pPr>
            <a:r>
              <a:t/>
            </a:r>
            <a:endParaRPr sz="1200"/>
          </a:p>
          <a:p>
            <a:pPr lvl="0" rtl="0">
              <a:spcBef>
                <a:spcPts val="0"/>
              </a:spcBef>
              <a:buNone/>
            </a:pPr>
            <a:r>
              <a:rPr lang="zh-TW" sz="1200"/>
              <a:t>← 3. Apply </a:t>
            </a:r>
            <a:r>
              <a:rPr i="1" lang="zh-TW" sz="1200"/>
              <a:t>DBSCAN</a:t>
            </a:r>
            <a:r>
              <a:rPr lang="zh-TW" sz="1200"/>
              <a:t>, the parameter ”min_samples” is same as “MinPts” described previously.</a:t>
            </a:r>
          </a:p>
        </p:txBody>
      </p:sp>
      <p:sp>
        <p:nvSpPr>
          <p:cNvPr id="321" name="Shape 321"/>
          <p:cNvSpPr txBox="1"/>
          <p:nvPr/>
        </p:nvSpPr>
        <p:spPr>
          <a:xfrm>
            <a:off x="6416125" y="3614600"/>
            <a:ext cx="2598300" cy="495000"/>
          </a:xfrm>
          <a:prstGeom prst="rect">
            <a:avLst/>
          </a:prstGeom>
          <a:noFill/>
          <a:ln>
            <a:noFill/>
          </a:ln>
        </p:spPr>
        <p:txBody>
          <a:bodyPr anchorCtr="0" anchor="t" bIns="91425" lIns="91425" rIns="91425" tIns="91425">
            <a:noAutofit/>
          </a:bodyPr>
          <a:lstStyle/>
          <a:p>
            <a:pPr lvl="0">
              <a:spcBef>
                <a:spcPts val="0"/>
              </a:spcBef>
              <a:buNone/>
            </a:pPr>
            <a:r>
              <a:rPr lang="zh-TW" sz="1200"/>
              <a:t>← 4. Print cluster qualities.</a:t>
            </a: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5" name="Shape 325"/>
        <p:cNvGrpSpPr/>
        <p:nvPr/>
      </p:nvGrpSpPr>
      <p:grpSpPr>
        <a:xfrm>
          <a:off x="0" y="0"/>
          <a:ext cx="0" cy="0"/>
          <a:chOff x="0" y="0"/>
          <a:chExt cx="0" cy="0"/>
        </a:xfrm>
      </p:grpSpPr>
      <p:sp>
        <p:nvSpPr>
          <p:cNvPr id="326" name="Shape 32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327" name="Shape 327"/>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3 上午2.25.47.png" id="328" name="Shape 328"/>
          <p:cNvPicPr preferRelativeResize="0"/>
          <p:nvPr/>
        </p:nvPicPr>
        <p:blipFill>
          <a:blip r:embed="rId3">
            <a:alphaModFix/>
          </a:blip>
          <a:stretch>
            <a:fillRect/>
          </a:stretch>
        </p:blipFill>
        <p:spPr>
          <a:xfrm>
            <a:off x="0" y="-10"/>
            <a:ext cx="9143998" cy="488762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2" name="Shape 332"/>
        <p:cNvGrpSpPr/>
        <p:nvPr/>
      </p:nvGrpSpPr>
      <p:grpSpPr>
        <a:xfrm>
          <a:off x="0" y="0"/>
          <a:ext cx="0" cy="0"/>
          <a:chOff x="0" y="0"/>
          <a:chExt cx="0" cy="0"/>
        </a:xfrm>
      </p:grpSpPr>
      <p:sp>
        <p:nvSpPr>
          <p:cNvPr id="333" name="Shape 33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zh-TW"/>
              <a:t>Let’s try to apply </a:t>
            </a:r>
            <a:r>
              <a:rPr i="1" lang="zh-TW"/>
              <a:t>DBSCAN</a:t>
            </a:r>
            <a:r>
              <a:rPr lang="zh-TW"/>
              <a:t> on non-spherical data.</a:t>
            </a:r>
          </a:p>
        </p:txBody>
      </p:sp>
      <p:pic>
        <p:nvPicPr>
          <p:cNvPr descr="螢幕快照 2017-02-03 上午2.27.20.png" id="334" name="Shape 334"/>
          <p:cNvPicPr preferRelativeResize="0"/>
          <p:nvPr/>
        </p:nvPicPr>
        <p:blipFill>
          <a:blip r:embed="rId3">
            <a:alphaModFix/>
          </a:blip>
          <a:stretch>
            <a:fillRect/>
          </a:stretch>
        </p:blipFill>
        <p:spPr>
          <a:xfrm>
            <a:off x="0" y="1123088"/>
            <a:ext cx="9143998" cy="3056373"/>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8" name="Shape 338"/>
        <p:cNvGrpSpPr/>
        <p:nvPr/>
      </p:nvGrpSpPr>
      <p:grpSpPr>
        <a:xfrm>
          <a:off x="0" y="0"/>
          <a:ext cx="0" cy="0"/>
          <a:chOff x="0" y="0"/>
          <a:chExt cx="0" cy="0"/>
        </a:xfrm>
      </p:grpSpPr>
      <p:pic>
        <p:nvPicPr>
          <p:cNvPr descr="螢幕快照 2017-02-03 上午2.34.28.png" id="339" name="Shape 339"/>
          <p:cNvPicPr preferRelativeResize="0"/>
          <p:nvPr/>
        </p:nvPicPr>
        <p:blipFill>
          <a:blip r:embed="rId3">
            <a:alphaModFix/>
          </a:blip>
          <a:stretch>
            <a:fillRect/>
          </a:stretch>
        </p:blipFill>
        <p:spPr>
          <a:xfrm>
            <a:off x="152400" y="152400"/>
            <a:ext cx="8839202" cy="4772253"/>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3" name="Shape 343"/>
        <p:cNvGrpSpPr/>
        <p:nvPr/>
      </p:nvGrpSpPr>
      <p:grpSpPr>
        <a:xfrm>
          <a:off x="0" y="0"/>
          <a:ext cx="0" cy="0"/>
          <a:chOff x="0" y="0"/>
          <a:chExt cx="0" cy="0"/>
        </a:xfrm>
      </p:grpSpPr>
      <p:sp>
        <p:nvSpPr>
          <p:cNvPr id="344" name="Shape 344"/>
          <p:cNvSpPr txBox="1"/>
          <p:nvPr>
            <p:ph type="title"/>
          </p:nvPr>
        </p:nvSpPr>
        <p:spPr>
          <a:xfrm>
            <a:off x="490250" y="526350"/>
            <a:ext cx="8303100" cy="4090800"/>
          </a:xfrm>
          <a:prstGeom prst="rect">
            <a:avLst/>
          </a:prstGeom>
        </p:spPr>
        <p:txBody>
          <a:bodyPr anchorCtr="0" anchor="ctr" bIns="91425" lIns="91425" rIns="91425" tIns="91425">
            <a:noAutofit/>
          </a:bodyPr>
          <a:lstStyle/>
          <a:p>
            <a:pPr lvl="0">
              <a:spcBef>
                <a:spcPts val="0"/>
              </a:spcBef>
              <a:buNone/>
            </a:pPr>
            <a:r>
              <a:rPr b="1" lang="zh-TW" sz="3500"/>
              <a:t>Please complete </a:t>
            </a:r>
            <a:r>
              <a:rPr b="1" lang="zh-TW" sz="3500"/>
              <a:t>“clustering-lab2.ipynb”</a:t>
            </a:r>
          </a:p>
          <a:p>
            <a:pPr lvl="0">
              <a:spcBef>
                <a:spcPts val="0"/>
              </a:spcBef>
              <a:buNone/>
            </a:pPr>
            <a:r>
              <a:t/>
            </a:r>
            <a:endParaRPr b="1" sz="35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8" name="Shape 348"/>
        <p:cNvGrpSpPr/>
        <p:nvPr/>
      </p:nvGrpSpPr>
      <p:grpSpPr>
        <a:xfrm>
          <a:off x="0" y="0"/>
          <a:ext cx="0" cy="0"/>
          <a:chOff x="0" y="0"/>
          <a:chExt cx="0" cy="0"/>
        </a:xfrm>
      </p:grpSpPr>
      <p:sp>
        <p:nvSpPr>
          <p:cNvPr id="349" name="Shape 349"/>
          <p:cNvSpPr txBox="1"/>
          <p:nvPr>
            <p:ph type="title"/>
          </p:nvPr>
        </p:nvSpPr>
        <p:spPr>
          <a:xfrm>
            <a:off x="490250" y="526350"/>
            <a:ext cx="8444700" cy="4090800"/>
          </a:xfrm>
          <a:prstGeom prst="rect">
            <a:avLst/>
          </a:prstGeom>
        </p:spPr>
        <p:txBody>
          <a:bodyPr anchorCtr="0" anchor="ctr" bIns="91425" lIns="91425" rIns="91425" tIns="91425">
            <a:noAutofit/>
          </a:bodyPr>
          <a:lstStyle/>
          <a:p>
            <a:pPr lvl="0" rtl="0">
              <a:spcBef>
                <a:spcPts val="0"/>
              </a:spcBef>
              <a:buNone/>
            </a:pPr>
            <a:r>
              <a:rPr lang="zh-TW"/>
              <a:t>Thanks for Listening.</a:t>
            </a:r>
          </a:p>
          <a:p>
            <a:pPr lvl="0">
              <a:spcBef>
                <a:spcPts val="0"/>
              </a:spcBef>
              <a:buNone/>
            </a:pPr>
            <a:r>
              <a:rPr lang="zh-TW"/>
              <a:t>Any Questions ?</a:t>
            </a: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3" name="Shape 353"/>
        <p:cNvGrpSpPr/>
        <p:nvPr/>
      </p:nvGrpSpPr>
      <p:grpSpPr>
        <a:xfrm>
          <a:off x="0" y="0"/>
          <a:ext cx="0" cy="0"/>
          <a:chOff x="0" y="0"/>
          <a:chExt cx="0" cy="0"/>
        </a:xfrm>
      </p:grpSpPr>
      <p:sp>
        <p:nvSpPr>
          <p:cNvPr id="354" name="Shape 35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zh-TW"/>
              <a:t>Reference</a:t>
            </a:r>
          </a:p>
        </p:txBody>
      </p:sp>
      <p:sp>
        <p:nvSpPr>
          <p:cNvPr id="355" name="Shape 355"/>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zh-TW" u="sng">
                <a:solidFill>
                  <a:schemeClr val="hlink"/>
                </a:solidFill>
                <a:hlinkClick r:id="rId3"/>
              </a:rPr>
              <a:t>scikit-learn</a:t>
            </a:r>
          </a:p>
          <a:p>
            <a:pPr indent="-228600" lvl="0" marL="457200" rtl="0">
              <a:spcBef>
                <a:spcPts val="0"/>
              </a:spcBef>
              <a:buChar char="-"/>
            </a:pPr>
            <a:r>
              <a:rPr lang="zh-TW" u="sng">
                <a:solidFill>
                  <a:schemeClr val="hlink"/>
                </a:solidFill>
                <a:hlinkClick r:id="rId4"/>
              </a:rPr>
              <a:t>How to understand the drawbacks of K-means</a:t>
            </a:r>
          </a:p>
          <a:p>
            <a:pPr indent="-228600" lvl="0" marL="457200" rtl="0">
              <a:spcBef>
                <a:spcPts val="0"/>
              </a:spcBef>
              <a:buChar char="-"/>
            </a:pPr>
            <a:r>
              <a:rPr lang="zh-TW" u="sng">
                <a:solidFill>
                  <a:schemeClr val="hlink"/>
                </a:solidFill>
                <a:hlinkClick r:id="rId5"/>
              </a:rPr>
              <a:t>The Sihouette Coefficient</a:t>
            </a:r>
          </a:p>
          <a:p>
            <a:pPr indent="-228600" lvl="0" marL="457200" rtl="0">
              <a:spcBef>
                <a:spcPts val="0"/>
              </a:spcBef>
              <a:buChar char="-"/>
            </a:pPr>
            <a:r>
              <a:rPr lang="zh-TW" u="sng">
                <a:solidFill>
                  <a:schemeClr val="hlink"/>
                </a:solidFill>
                <a:hlinkClick r:id="rId6"/>
              </a:rPr>
              <a:t>Cluster Analysis in Data Mining tutorial video series</a:t>
            </a:r>
          </a:p>
          <a:p>
            <a:pPr indent="-228600" lvl="0" marL="457200" rtl="0">
              <a:spcBef>
                <a:spcPts val="0"/>
              </a:spcBef>
              <a:buChar char="-"/>
            </a:pPr>
            <a:r>
              <a:rPr lang="zh-TW" u="sng">
                <a:solidFill>
                  <a:schemeClr val="hlink"/>
                </a:solidFill>
                <a:hlinkClick r:id="rId7"/>
              </a:rPr>
              <a:t>DBSCAN</a:t>
            </a:r>
          </a:p>
          <a:p>
            <a:pPr lvl="0" rtl="0">
              <a:spcBef>
                <a:spcPts val="0"/>
              </a:spcBef>
              <a:buNone/>
            </a:pPr>
            <a:r>
              <a:t/>
            </a:r>
            <a:endParaRPr/>
          </a:p>
          <a:p>
            <a:pPr lvl="0">
              <a:spcBef>
                <a:spcPts val="0"/>
              </a:spcBef>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2" name="Shape 82"/>
        <p:cNvGrpSpPr/>
        <p:nvPr/>
      </p:nvGrpSpPr>
      <p:grpSpPr>
        <a:xfrm>
          <a:off x="0" y="0"/>
          <a:ext cx="0" cy="0"/>
          <a:chOff x="0" y="0"/>
          <a:chExt cx="0" cy="0"/>
        </a:xfrm>
      </p:grpSpPr>
      <p:sp>
        <p:nvSpPr>
          <p:cNvPr id="83" name="Shape 8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zh-TW"/>
              <a:t>First, import the necessary packages.</a:t>
            </a:r>
          </a:p>
        </p:txBody>
      </p:sp>
      <p:pic>
        <p:nvPicPr>
          <p:cNvPr descr="螢幕快照 2017-02-02 下午8.02.50.png" id="84" name="Shape 84"/>
          <p:cNvPicPr preferRelativeResize="0"/>
          <p:nvPr/>
        </p:nvPicPr>
        <p:blipFill>
          <a:blip r:embed="rId3">
            <a:alphaModFix/>
          </a:blip>
          <a:stretch>
            <a:fillRect/>
          </a:stretch>
        </p:blipFill>
        <p:spPr>
          <a:xfrm>
            <a:off x="0" y="1152467"/>
            <a:ext cx="9143998" cy="2504514"/>
          </a:xfrm>
          <a:prstGeom prst="rect">
            <a:avLst/>
          </a:prstGeom>
          <a:noFill/>
          <a:ln>
            <a:noFill/>
          </a:ln>
        </p:spPr>
      </p:pic>
      <p:sp>
        <p:nvSpPr>
          <p:cNvPr id="85" name="Shape 85"/>
          <p:cNvSpPr txBox="1"/>
          <p:nvPr/>
        </p:nvSpPr>
        <p:spPr>
          <a:xfrm>
            <a:off x="5779800" y="2797000"/>
            <a:ext cx="5633100" cy="657300"/>
          </a:xfrm>
          <a:prstGeom prst="rect">
            <a:avLst/>
          </a:prstGeom>
          <a:noFill/>
          <a:ln>
            <a:noFill/>
          </a:ln>
        </p:spPr>
        <p:txBody>
          <a:bodyPr anchorCtr="0" anchor="t" bIns="91425" lIns="91425" rIns="91425" tIns="91425">
            <a:noAutofit/>
          </a:bodyPr>
          <a:lstStyle/>
          <a:p>
            <a:pPr lvl="0">
              <a:spcBef>
                <a:spcPts val="0"/>
              </a:spcBef>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sp>
        <p:nvSpPr>
          <p:cNvPr id="90" name="Shape 9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zh-TW"/>
              <a:t>Generate three clusters with two-dimensional data.</a:t>
            </a:r>
          </a:p>
        </p:txBody>
      </p:sp>
      <p:sp>
        <p:nvSpPr>
          <p:cNvPr id="91" name="Shape 91"/>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8.11.16.png" id="92" name="Shape 92"/>
          <p:cNvPicPr preferRelativeResize="0"/>
          <p:nvPr/>
        </p:nvPicPr>
        <p:blipFill>
          <a:blip r:embed="rId3">
            <a:alphaModFix/>
          </a:blip>
          <a:stretch>
            <a:fillRect/>
          </a:stretch>
        </p:blipFill>
        <p:spPr>
          <a:xfrm>
            <a:off x="0" y="1095418"/>
            <a:ext cx="9144001" cy="2952662"/>
          </a:xfrm>
          <a:prstGeom prst="rect">
            <a:avLst/>
          </a:prstGeom>
          <a:noFill/>
          <a:ln>
            <a:noFill/>
          </a:ln>
        </p:spPr>
      </p:pic>
      <p:sp>
        <p:nvSpPr>
          <p:cNvPr id="93" name="Shape 93"/>
          <p:cNvSpPr txBox="1"/>
          <p:nvPr/>
        </p:nvSpPr>
        <p:spPr>
          <a:xfrm>
            <a:off x="3119725" y="2748100"/>
            <a:ext cx="5946000" cy="1820700"/>
          </a:xfrm>
          <a:prstGeom prst="rect">
            <a:avLst/>
          </a:prstGeom>
          <a:noFill/>
          <a:ln>
            <a:noFill/>
          </a:ln>
        </p:spPr>
        <p:txBody>
          <a:bodyPr anchorCtr="0" anchor="t" bIns="91425" lIns="91425" rIns="91425" tIns="91425">
            <a:noAutofit/>
          </a:bodyPr>
          <a:lstStyle/>
          <a:p>
            <a:pPr lvl="0" rtl="0">
              <a:spcBef>
                <a:spcPts val="0"/>
              </a:spcBef>
              <a:buNone/>
            </a:pPr>
            <a:r>
              <a:rPr lang="zh-TW"/>
              <a:t>← The row and column of numpy array indicate t</a:t>
            </a:r>
            <a:r>
              <a:rPr b="1" lang="zh-TW"/>
              <a:t>he number of data points</a:t>
            </a:r>
            <a:r>
              <a:rPr lang="zh-TW"/>
              <a:t> and </a:t>
            </a:r>
            <a:r>
              <a:rPr b="1" lang="zh-TW"/>
              <a:t>the number of dimensions</a:t>
            </a:r>
            <a:r>
              <a:rPr lang="zh-TW"/>
              <a:t>. In this case, we generate </a:t>
            </a:r>
            <a:r>
              <a:rPr b="1" lang="zh-TW"/>
              <a:t>5000</a:t>
            </a:r>
            <a:r>
              <a:rPr lang="zh-TW"/>
              <a:t> data points and each data point is </a:t>
            </a:r>
            <a:r>
              <a:rPr b="1" lang="zh-TW"/>
              <a:t>two-dimensional </a:t>
            </a:r>
            <a:r>
              <a:rPr lang="zh-TW"/>
              <a:t>data, so the training data </a:t>
            </a:r>
            <a:r>
              <a:rPr b="1" lang="zh-TW"/>
              <a:t>X </a:t>
            </a:r>
            <a:r>
              <a:rPr lang="zh-TW"/>
              <a:t>is a </a:t>
            </a:r>
            <a:r>
              <a:rPr b="1" lang="zh-TW"/>
              <a:t>(5000 x 2)</a:t>
            </a:r>
            <a:r>
              <a:rPr lang="zh-TW"/>
              <a:t> matrix.</a:t>
            </a:r>
          </a:p>
          <a:p>
            <a:pPr lvl="0" rtl="0">
              <a:spcBef>
                <a:spcPts val="0"/>
              </a:spcBef>
              <a:buNone/>
            </a:pPr>
            <a:r>
              <a:rPr lang="zh-TW"/>
              <a:t>← Each data point corresponds to a cluster label </a:t>
            </a:r>
            <a:r>
              <a:rPr b="1" lang="zh-TW"/>
              <a:t>y </a:t>
            </a:r>
            <a:r>
              <a:rPr lang="zh-TW"/>
              <a:t>(ground truth) and the number of clusters is three (label = {0, 1, 2}), so the label </a:t>
            </a:r>
            <a:r>
              <a:rPr b="1" lang="zh-TW"/>
              <a:t>y</a:t>
            </a:r>
            <a:r>
              <a:rPr lang="zh-TW"/>
              <a:t> is a </a:t>
            </a:r>
            <a:r>
              <a:rPr b="1" lang="zh-TW"/>
              <a:t>5000-dimensional</a:t>
            </a:r>
            <a:r>
              <a:rPr lang="zh-TW"/>
              <a:t> vector.</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sp>
        <p:nvSpPr>
          <p:cNvPr id="98" name="Shape 9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zh-TW"/>
              <a:t>Let’s visualize our training data and ground truth.</a:t>
            </a:r>
          </a:p>
        </p:txBody>
      </p:sp>
      <p:sp>
        <p:nvSpPr>
          <p:cNvPr id="99" name="Shape 99"/>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8.17.54.png" id="100" name="Shape 100"/>
          <p:cNvPicPr preferRelativeResize="0"/>
          <p:nvPr/>
        </p:nvPicPr>
        <p:blipFill>
          <a:blip r:embed="rId3">
            <a:alphaModFix/>
          </a:blip>
          <a:stretch>
            <a:fillRect/>
          </a:stretch>
        </p:blipFill>
        <p:spPr>
          <a:xfrm>
            <a:off x="0" y="1152484"/>
            <a:ext cx="9144001" cy="369293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4" name="Shape 104"/>
        <p:cNvGrpSpPr/>
        <p:nvPr/>
      </p:nvGrpSpPr>
      <p:grpSpPr>
        <a:xfrm>
          <a:off x="0" y="0"/>
          <a:ext cx="0" cy="0"/>
          <a:chOff x="0" y="0"/>
          <a:chExt cx="0" cy="0"/>
        </a:xfrm>
      </p:grpSpPr>
      <p:sp>
        <p:nvSpPr>
          <p:cNvPr id="105" name="Shape 10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106" name="Shape 106"/>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8.20.36.png" id="107" name="Shape 107"/>
          <p:cNvPicPr preferRelativeResize="0"/>
          <p:nvPr/>
        </p:nvPicPr>
        <p:blipFill>
          <a:blip r:embed="rId3">
            <a:alphaModFix/>
          </a:blip>
          <a:stretch>
            <a:fillRect/>
          </a:stretch>
        </p:blipFill>
        <p:spPr>
          <a:xfrm>
            <a:off x="0" y="439271"/>
            <a:ext cx="9144001" cy="4264957"/>
          </a:xfrm>
          <a:prstGeom prst="rect">
            <a:avLst/>
          </a:prstGeom>
          <a:noFill/>
          <a:ln>
            <a:noFill/>
          </a:ln>
        </p:spPr>
      </p:pic>
      <p:sp>
        <p:nvSpPr>
          <p:cNvPr id="108" name="Shape 108"/>
          <p:cNvSpPr txBox="1"/>
          <p:nvPr/>
        </p:nvSpPr>
        <p:spPr>
          <a:xfrm>
            <a:off x="2876400" y="1623425"/>
            <a:ext cx="6189300" cy="3305400"/>
          </a:xfrm>
          <a:prstGeom prst="rect">
            <a:avLst/>
          </a:prstGeom>
          <a:noFill/>
          <a:ln>
            <a:noFill/>
          </a:ln>
        </p:spPr>
        <p:txBody>
          <a:bodyPr anchorCtr="0" anchor="t" bIns="91425" lIns="91425" rIns="91425" tIns="91425">
            <a:noAutofit/>
          </a:bodyPr>
          <a:lstStyle/>
          <a:p>
            <a:pPr lvl="0">
              <a:spcBef>
                <a:spcPts val="0"/>
              </a:spcBef>
              <a:buNone/>
            </a:pPr>
            <a:r>
              <a:rPr lang="zh-TW"/>
              <a:t>Use </a:t>
            </a:r>
            <a:r>
              <a:rPr b="1" lang="zh-TW"/>
              <a:t>KMeans</a:t>
            </a:r>
            <a:r>
              <a:rPr lang="zh-TW"/>
              <a:t> from </a:t>
            </a:r>
            <a:r>
              <a:rPr b="1" lang="zh-TW"/>
              <a:t>scikit-learn </a:t>
            </a:r>
            <a:r>
              <a:rPr lang="zh-TW"/>
              <a:t>to train our clustering model:</a:t>
            </a:r>
          </a:p>
          <a:p>
            <a:pPr lvl="0">
              <a:spcBef>
                <a:spcPts val="0"/>
              </a:spcBef>
              <a:buNone/>
            </a:pPr>
            <a:r>
              <a:t/>
            </a:r>
            <a:endParaRPr sz="1100"/>
          </a:p>
          <a:p>
            <a:pPr lvl="0">
              <a:spcBef>
                <a:spcPts val="0"/>
              </a:spcBef>
              <a:buNone/>
            </a:pPr>
            <a:r>
              <a:rPr b="1" lang="zh-TW" sz="1000"/>
              <a:t>Parameters</a:t>
            </a:r>
            <a:r>
              <a:rPr lang="zh-TW" sz="1000"/>
              <a:t>:</a:t>
            </a:r>
          </a:p>
          <a:p>
            <a:pPr indent="-292100" lvl="0" marL="457200" rtl="0">
              <a:spcBef>
                <a:spcPts val="0"/>
              </a:spcBef>
              <a:buSzPct val="100000"/>
              <a:buChar char="-"/>
            </a:pPr>
            <a:r>
              <a:rPr b="1" lang="zh-TW" sz="1000"/>
              <a:t>n_clusters</a:t>
            </a:r>
            <a:r>
              <a:rPr lang="zh-TW" sz="1000"/>
              <a:t>：How many clusters you want (choosing </a:t>
            </a:r>
            <a:r>
              <a:rPr b="1" lang="zh-TW" sz="1000"/>
              <a:t>“k”</a:t>
            </a:r>
            <a:r>
              <a:rPr lang="zh-TW" sz="1000"/>
              <a:t>). </a:t>
            </a:r>
          </a:p>
          <a:p>
            <a:pPr lvl="0" rtl="0">
              <a:spcBef>
                <a:spcPts val="0"/>
              </a:spcBef>
              <a:buNone/>
            </a:pPr>
            <a:r>
              <a:t/>
            </a:r>
            <a:endParaRPr sz="1000"/>
          </a:p>
          <a:p>
            <a:pPr indent="-292100" lvl="0" marL="457200" rtl="0">
              <a:spcBef>
                <a:spcPts val="0"/>
              </a:spcBef>
              <a:buSzPct val="100000"/>
              <a:buChar char="-"/>
            </a:pPr>
            <a:r>
              <a:rPr b="1" lang="zh-TW" sz="1000"/>
              <a:t>n_inits</a:t>
            </a:r>
            <a:r>
              <a:rPr lang="zh-TW" sz="1000"/>
              <a:t>：How many times do you want </a:t>
            </a:r>
            <a:r>
              <a:rPr i="1" lang="zh-TW" sz="1000"/>
              <a:t>k-means</a:t>
            </a:r>
            <a:r>
              <a:rPr lang="zh-TW" sz="1000"/>
              <a:t> to perform. In this case, we set </a:t>
            </a:r>
            <a:r>
              <a:rPr b="1" i="1" lang="zh-TW" sz="1000"/>
              <a:t>n_init = 3</a:t>
            </a:r>
            <a:r>
              <a:rPr i="1" lang="zh-TW" sz="1000"/>
              <a:t>, </a:t>
            </a:r>
            <a:r>
              <a:rPr lang="zh-TW" sz="1000"/>
              <a:t>this means that we want</a:t>
            </a:r>
            <a:r>
              <a:rPr i="1" lang="zh-TW" sz="1000"/>
              <a:t> k-means </a:t>
            </a:r>
            <a:r>
              <a:rPr b="1" lang="zh-TW" sz="1000"/>
              <a:t>run three times</a:t>
            </a:r>
            <a:r>
              <a:rPr lang="zh-TW" sz="1000"/>
              <a:t> and </a:t>
            </a:r>
            <a:r>
              <a:rPr b="1" lang="zh-TW" sz="1000"/>
              <a:t>choose the lowest “inertia”</a:t>
            </a:r>
            <a:r>
              <a:rPr lang="zh-TW" sz="1000"/>
              <a:t> (objective/cost function, sum squared distance). The Lowest inertia means the “position” in vector space of the centroids are the best for clustering, since the average distance of the data points to their belonging centroids are closest.</a:t>
            </a:r>
          </a:p>
          <a:p>
            <a:pPr lvl="0" rtl="0">
              <a:spcBef>
                <a:spcPts val="0"/>
              </a:spcBef>
              <a:buNone/>
            </a:pPr>
            <a:r>
              <a:t/>
            </a:r>
            <a:endParaRPr sz="1000"/>
          </a:p>
          <a:p>
            <a:pPr indent="-292100" lvl="0" marL="457200" rtl="0">
              <a:spcBef>
                <a:spcPts val="0"/>
              </a:spcBef>
              <a:buSzPct val="100000"/>
              <a:buChar char="-"/>
            </a:pPr>
            <a:r>
              <a:rPr b="1" lang="zh-TW" sz="1000"/>
              <a:t>init</a:t>
            </a:r>
            <a:r>
              <a:rPr lang="zh-TW" sz="1000"/>
              <a:t>：How </a:t>
            </a:r>
            <a:r>
              <a:rPr i="1" lang="zh-TW" sz="1000"/>
              <a:t>k-means</a:t>
            </a:r>
            <a:r>
              <a:rPr lang="zh-TW" sz="1000"/>
              <a:t> initialize centroids. We’ve got </a:t>
            </a:r>
            <a:r>
              <a:rPr b="1" lang="zh-TW" sz="1000"/>
              <a:t>“random” </a:t>
            </a:r>
            <a:r>
              <a:rPr lang="zh-TW" sz="1000"/>
              <a:t>and “</a:t>
            </a:r>
            <a:r>
              <a:rPr b="1" lang="zh-TW" sz="1000"/>
              <a:t>k-means++”</a:t>
            </a:r>
            <a:r>
              <a:rPr lang="zh-TW" sz="1000"/>
              <a:t> to choose (we’ll leave it behind to explain).</a:t>
            </a:r>
          </a:p>
          <a:p>
            <a:pPr lvl="0" rtl="0">
              <a:spcBef>
                <a:spcPts val="0"/>
              </a:spcBef>
              <a:buNone/>
            </a:pPr>
            <a:r>
              <a:t/>
            </a:r>
            <a:endParaRPr sz="1000"/>
          </a:p>
          <a:p>
            <a:pPr indent="-292100" lvl="0" marL="457200" rtl="0">
              <a:spcBef>
                <a:spcPts val="0"/>
              </a:spcBef>
              <a:buSzPct val="100000"/>
              <a:buChar char="-"/>
            </a:pPr>
            <a:r>
              <a:rPr b="1" lang="zh-TW" sz="1000"/>
              <a:t>tol</a:t>
            </a:r>
            <a:r>
              <a:rPr lang="zh-TW" sz="1000"/>
              <a:t>：The distance threshold ratio which decides when does </a:t>
            </a:r>
            <a:r>
              <a:rPr i="1" lang="zh-TW" sz="1000"/>
              <a:t>k-means converge. The higher the ratio is, the earlier k-means converges.</a:t>
            </a:r>
          </a:p>
          <a:p>
            <a:pPr lvl="0" rtl="0">
              <a:spcBef>
                <a:spcPts val="0"/>
              </a:spcBef>
              <a:buNone/>
            </a:pPr>
            <a:r>
              <a:t/>
            </a:r>
            <a:endParaRPr i="1" sz="1000"/>
          </a:p>
          <a:p>
            <a:pPr indent="-292100" lvl="0" marL="457200" rtl="0">
              <a:spcBef>
                <a:spcPts val="0"/>
              </a:spcBef>
              <a:buSzPct val="100000"/>
              <a:buChar char="-"/>
            </a:pPr>
            <a:r>
              <a:rPr b="1" lang="zh-TW" sz="1000"/>
              <a:t>random_state</a:t>
            </a:r>
            <a:r>
              <a:rPr lang="zh-TW" sz="1000"/>
              <a:t>：Just for reproducibility. The same value produces the same result.</a:t>
            </a:r>
          </a:p>
          <a:p>
            <a:pPr lvl="0" rtl="0">
              <a:spcBef>
                <a:spcPts val="0"/>
              </a:spcBef>
              <a:buNone/>
            </a:pPr>
            <a:r>
              <a:t/>
            </a:r>
            <a:endParaRPr sz="1000"/>
          </a:p>
          <a:p>
            <a:pPr indent="-292100" lvl="0" marL="457200" rtl="0">
              <a:spcBef>
                <a:spcPts val="0"/>
              </a:spcBef>
              <a:buSzPct val="100000"/>
              <a:buChar char="-"/>
            </a:pPr>
            <a:r>
              <a:rPr b="1" lang="zh-TW" sz="1000"/>
              <a:t>verbose</a:t>
            </a:r>
            <a:r>
              <a:rPr lang="zh-TW" sz="1000"/>
              <a:t>：Set to </a:t>
            </a:r>
            <a:r>
              <a:rPr b="1" lang="zh-TW" sz="1000"/>
              <a:t>True</a:t>
            </a:r>
            <a:r>
              <a:rPr lang="zh-TW" sz="1000"/>
              <a:t> to print the logs of training process of </a:t>
            </a:r>
            <a:r>
              <a:rPr i="1" lang="zh-TW" sz="1000"/>
              <a:t>k-means</a:t>
            </a:r>
            <a:r>
              <a:rPr lang="zh-TW" sz="1000"/>
              <a:t> and vice versa. </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2" name="Shape 112"/>
        <p:cNvGrpSpPr/>
        <p:nvPr/>
      </p:nvGrpSpPr>
      <p:grpSpPr>
        <a:xfrm>
          <a:off x="0" y="0"/>
          <a:ext cx="0" cy="0"/>
          <a:chOff x="0" y="0"/>
          <a:chExt cx="0" cy="0"/>
        </a:xfrm>
      </p:grpSpPr>
      <p:sp>
        <p:nvSpPr>
          <p:cNvPr id="113" name="Shape 11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114" name="Shape 114"/>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螢幕快照 2017-02-02 下午8.39.44.png" id="115" name="Shape 115"/>
          <p:cNvPicPr preferRelativeResize="0"/>
          <p:nvPr/>
        </p:nvPicPr>
        <p:blipFill>
          <a:blip r:embed="rId3">
            <a:alphaModFix/>
          </a:blip>
          <a:stretch>
            <a:fillRect/>
          </a:stretch>
        </p:blipFill>
        <p:spPr>
          <a:xfrm>
            <a:off x="318424" y="0"/>
            <a:ext cx="8307248" cy="5022624"/>
          </a:xfrm>
          <a:prstGeom prst="rect">
            <a:avLst/>
          </a:prstGeom>
          <a:noFill/>
          <a:ln>
            <a:noFill/>
          </a:ln>
        </p:spPr>
      </p:pic>
      <p:sp>
        <p:nvSpPr>
          <p:cNvPr id="116" name="Shape 116"/>
          <p:cNvSpPr txBox="1"/>
          <p:nvPr/>
        </p:nvSpPr>
        <p:spPr>
          <a:xfrm>
            <a:off x="3677150" y="567225"/>
            <a:ext cx="5408100" cy="899700"/>
          </a:xfrm>
          <a:prstGeom prst="rect">
            <a:avLst/>
          </a:prstGeom>
          <a:noFill/>
          <a:ln>
            <a:noFill/>
          </a:ln>
        </p:spPr>
        <p:txBody>
          <a:bodyPr anchorCtr="0" anchor="t" bIns="91425" lIns="91425" rIns="91425" tIns="91425">
            <a:noAutofit/>
          </a:bodyPr>
          <a:lstStyle/>
          <a:p>
            <a:pPr lvl="0">
              <a:spcBef>
                <a:spcPts val="0"/>
              </a:spcBef>
              <a:buNone/>
            </a:pPr>
            <a:r>
              <a:rPr lang="zh-TW" sz="1200"/>
              <a:t>← Use </a:t>
            </a:r>
            <a:r>
              <a:rPr b="1" lang="zh-TW" sz="1200"/>
              <a:t>“kmeans.labels_”</a:t>
            </a:r>
            <a:r>
              <a:rPr lang="zh-TW" sz="1200"/>
              <a:t> to retrieve our predictions (5000-D vector).</a:t>
            </a:r>
          </a:p>
          <a:p>
            <a:pPr lvl="0">
              <a:spcBef>
                <a:spcPts val="0"/>
              </a:spcBef>
              <a:buNone/>
            </a:pPr>
            <a:r>
              <a:rPr lang="zh-TW" sz="1200"/>
              <a:t>← Use </a:t>
            </a:r>
            <a:r>
              <a:rPr b="1" lang="zh-TW" sz="1200"/>
              <a:t>“kmeans.cluster_centers_”</a:t>
            </a:r>
            <a:r>
              <a:rPr lang="zh-TW" sz="1200"/>
              <a:t> to retrieve trained centroids.</a:t>
            </a:r>
          </a:p>
          <a:p>
            <a:pPr lvl="0">
              <a:spcBef>
                <a:spcPts val="0"/>
              </a:spcBef>
              <a:buNone/>
            </a:pPr>
            <a:r>
              <a:rPr lang="zh-TW" sz="1200"/>
              <a:t>There are </a:t>
            </a:r>
            <a:r>
              <a:rPr b="1" lang="zh-TW" sz="1200"/>
              <a:t>three clusters</a:t>
            </a:r>
            <a:r>
              <a:rPr lang="zh-TW" sz="1200"/>
              <a:t> and the data is </a:t>
            </a:r>
            <a:r>
              <a:rPr b="1" lang="zh-TW" sz="1200"/>
              <a:t>2-D</a:t>
            </a:r>
            <a:r>
              <a:rPr lang="zh-TW" sz="1200"/>
              <a:t>, thus it is </a:t>
            </a:r>
            <a:r>
              <a:rPr b="1" lang="zh-TW" sz="1200"/>
              <a:t>(3x2) </a:t>
            </a:r>
            <a:r>
              <a:rPr lang="zh-TW" sz="1200"/>
              <a:t>matrix.</a:t>
            </a:r>
          </a:p>
        </p:txBody>
      </p:sp>
      <p:sp>
        <p:nvSpPr>
          <p:cNvPr id="117" name="Shape 117"/>
          <p:cNvSpPr txBox="1"/>
          <p:nvPr/>
        </p:nvSpPr>
        <p:spPr>
          <a:xfrm>
            <a:off x="4880050" y="2428925"/>
            <a:ext cx="3893700" cy="2392500"/>
          </a:xfrm>
          <a:prstGeom prst="rect">
            <a:avLst/>
          </a:prstGeom>
          <a:noFill/>
          <a:ln>
            <a:noFill/>
          </a:ln>
        </p:spPr>
        <p:txBody>
          <a:bodyPr anchorCtr="0" anchor="t" bIns="91425" lIns="91425" rIns="91425" tIns="91425">
            <a:noAutofit/>
          </a:bodyPr>
          <a:lstStyle/>
          <a:p>
            <a:pPr lvl="0">
              <a:spcBef>
                <a:spcPts val="0"/>
              </a:spcBef>
              <a:buNone/>
            </a:pPr>
            <a:r>
              <a:rPr lang="zh-TW" sz="1200"/>
              <a:t>← Visualize predictions and centroids.</a:t>
            </a: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